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260" r:id="rId4"/>
    <p:sldId id="262" r:id="rId5"/>
    <p:sldId id="261" r:id="rId6"/>
    <p:sldId id="266" r:id="rId7"/>
    <p:sldId id="267" r:id="rId8"/>
    <p:sldId id="264" r:id="rId9"/>
    <p:sldId id="269" r:id="rId10"/>
    <p:sldId id="270" r:id="rId11"/>
    <p:sldId id="268" r:id="rId12"/>
    <p:sldId id="271" r:id="rId13"/>
    <p:sldId id="273" r:id="rId14"/>
    <p:sldId id="277" r:id="rId15"/>
    <p:sldId id="265" r:id="rId16"/>
    <p:sldId id="275" r:id="rId17"/>
    <p:sldId id="274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49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3E8C170-9565-4A89-9C80-ADFE7FC86B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4EB80A9-CA68-455A-B201-4E2CF2B0CA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4E9B7-322C-47CC-8A91-7B49E4EBABB6}" type="datetimeFigureOut">
              <a:rPr lang="en-IN" smtClean="0"/>
              <a:t>25-02-2022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72AEFFD-2CF2-49FA-930E-F964464541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1DFEB73-729A-4B1A-ABB6-9F857555EF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1D62F-75DE-47E0-AEBF-498D1F5F82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84227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1-05-14T11:40:19.6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3634 6473 0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1-05-14T12:02:10.96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13547 2963 0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9B135-1DF3-4225-9407-70700950DC9D}" type="datetimeFigureOut">
              <a:rPr lang="en-IN" smtClean="0"/>
              <a:t>25-02-2022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4A459-835E-4009-BC7B-F70AF0CA72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78734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7335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277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4C9D827-922C-4CD5-9B25-19F51DF1C928}" type="datetime1">
              <a:rPr lang="en-IN" smtClean="0"/>
              <a:t>25-02-2022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B4B-D25E-4229-A8C5-39CC3A33AE3B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84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21E3-6326-472D-B167-FD00390638A8}" type="datetime1">
              <a:rPr lang="en-IN" smtClean="0"/>
              <a:t>25-02-2022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B4B-D25E-4229-A8C5-39CC3A33AE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681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6A83-F8A9-480B-9ED6-C46172B0C176}" type="datetime1">
              <a:rPr lang="en-IN" smtClean="0"/>
              <a:t>25-02-2022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B4B-D25E-4229-A8C5-39CC3A33AE3B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33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E5E8-9A53-4ECA-856C-A6F7D05C3DF6}" type="datetime1">
              <a:rPr lang="en-IN" smtClean="0"/>
              <a:t>25-02-2022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B4B-D25E-4229-A8C5-39CC3A33AE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050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02AB-3115-49B0-9103-9E09BEB496C8}" type="datetime1">
              <a:rPr lang="en-IN" smtClean="0"/>
              <a:t>25-02-2022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B4B-D25E-4229-A8C5-39CC3A33AE3B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10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77AD-169D-4C38-8305-83B0FDF4DEC5}" type="datetime1">
              <a:rPr lang="en-IN" smtClean="0"/>
              <a:t>25-02-2022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B4B-D25E-4229-A8C5-39CC3A33AE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641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C065-7B7C-4D20-AF0F-9CF788280C73}" type="datetime1">
              <a:rPr lang="en-IN" smtClean="0"/>
              <a:t>25-02-2022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B4B-D25E-4229-A8C5-39CC3A33AE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504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D3BC-CE5A-4183-A043-822B12DFBC95}" type="datetime1">
              <a:rPr lang="en-IN" smtClean="0"/>
              <a:t>25-02-2022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B4B-D25E-4229-A8C5-39CC3A33AE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584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481-1063-41FC-8D0A-46045540C8C2}" type="datetime1">
              <a:rPr lang="en-IN" smtClean="0"/>
              <a:t>25-02-2022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B4B-D25E-4229-A8C5-39CC3A33AE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62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498-27D2-42A0-97D5-BC4D43C4F5E5}" type="datetime1">
              <a:rPr lang="en-IN" smtClean="0"/>
              <a:t>25-02-2022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B4B-D25E-4229-A8C5-39CC3A33AE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7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0EC0-A2D2-4AB9-B0DF-C45DAE915B1E}" type="datetime1">
              <a:rPr lang="en-IN" smtClean="0"/>
              <a:t>25-02-2022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B4B-D25E-4229-A8C5-39CC3A33AE3B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75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7F75BEF-962D-4678-8464-92CC60455875}" type="datetime1">
              <a:rPr lang="en-IN" smtClean="0"/>
              <a:t>25-02-2022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Presented by - Asst.Prof.Milind Bedse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052CB4B-D25E-4229-A8C5-39CC3A33AE3B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73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slide" Target="slide7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slide" Target="slide7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slide" Target="slide7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fif"/><Relationship Id="rId4" Type="http://schemas.openxmlformats.org/officeDocument/2006/relationships/image" Target="../media/image12.jf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7.emf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2.xml"/><Relationship Id="rId4" Type="http://schemas.openxmlformats.org/officeDocument/2006/relationships/image" Target="../media/image14.jf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13" Type="http://schemas.openxmlformats.org/officeDocument/2006/relationships/image" Target="../media/image3.gif"/><Relationship Id="rId3" Type="http://schemas.openxmlformats.org/officeDocument/2006/relationships/slide" Target="slide17.xml"/><Relationship Id="rId7" Type="http://schemas.openxmlformats.org/officeDocument/2006/relationships/slide" Target="slide38.xml"/><Relationship Id="rId12" Type="http://schemas.openxmlformats.org/officeDocument/2006/relationships/slide" Target="slide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11" Type="http://schemas.openxmlformats.org/officeDocument/2006/relationships/slide" Target="slide7.xml"/><Relationship Id="rId5" Type="http://schemas.openxmlformats.org/officeDocument/2006/relationships/slide" Target="slide30.xml"/><Relationship Id="rId10" Type="http://schemas.openxmlformats.org/officeDocument/2006/relationships/slide" Target="slide5.xml"/><Relationship Id="rId4" Type="http://schemas.openxmlformats.org/officeDocument/2006/relationships/slide" Target="slide15.xml"/><Relationship Id="rId9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ohan_Rakesh" TargetMode="External"/><Relationship Id="rId3" Type="http://schemas.openxmlformats.org/officeDocument/2006/relationships/hyperlink" Target="https://en.wikipedia.org/wiki/Girish_Karnad#cite_note-TNM-1" TargetMode="External"/><Relationship Id="rId7" Type="http://schemas.openxmlformats.org/officeDocument/2006/relationships/hyperlink" Target="https://en.wikipedia.org/wiki/Vijay_Tendulkar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n.wikipedia.org/wiki/Badal_Sarkar" TargetMode="External"/><Relationship Id="rId11" Type="http://schemas.openxmlformats.org/officeDocument/2006/relationships/hyperlink" Target="https://en.wikipedia.org/wiki/Girish_Karnad#cite_note-4" TargetMode="External"/><Relationship Id="rId5" Type="http://schemas.openxmlformats.org/officeDocument/2006/relationships/hyperlink" Target="https://en.wikipedia.org/wiki/Rhodes_Scholarship" TargetMode="External"/><Relationship Id="rId10" Type="http://schemas.openxmlformats.org/officeDocument/2006/relationships/hyperlink" Target="https://en.wikipedia.org/wiki/Jnanpith_Award" TargetMode="External"/><Relationship Id="rId4" Type="http://schemas.openxmlformats.org/officeDocument/2006/relationships/hyperlink" Target="https://en.wikipedia.org/wiki/Girish_Karnad#cite_note-2" TargetMode="External"/><Relationship Id="rId9" Type="http://schemas.openxmlformats.org/officeDocument/2006/relationships/hyperlink" Target="https://en.wikipedia.org/wiki/Girish_Karnad#cite_note-3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slide" Target="slide2.xml"/><Relationship Id="rId11" Type="http://schemas.openxmlformats.org/officeDocument/2006/relationships/image" Target="../media/image7.emf"/><Relationship Id="rId5" Type="http://schemas.openxmlformats.org/officeDocument/2006/relationships/hyperlink" Target="https://en.wikipedia.org/wiki/Hayavadana" TargetMode="External"/><Relationship Id="rId4" Type="http://schemas.openxmlformats.org/officeDocument/2006/relationships/hyperlink" Target="https://en.wikipedia.org/wiki/Tughlaq_(play)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9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1.xml"/><Relationship Id="rId4" Type="http://schemas.openxmlformats.org/officeDocument/2006/relationships/slide" Target="slide10.xml"/><Relationship Id="rId9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slide" Target="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E58A98-DB96-4749-A0D5-864F23F8A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7952"/>
            <a:ext cx="9144000" cy="334201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l"/>
            <a:r>
              <a:rPr lang="en-US" sz="8000" b="1" dirty="0">
                <a:solidFill>
                  <a:srgbClr val="FFC000"/>
                </a:solidFill>
                <a:highlight>
                  <a:srgbClr val="000000"/>
                </a:highlight>
              </a:rPr>
              <a:t>The Fire</a:t>
            </a:r>
            <a:r>
              <a:rPr lang="en-US" sz="8000" b="1" dirty="0">
                <a:solidFill>
                  <a:srgbClr val="00B0F0"/>
                </a:solidFill>
                <a:highlight>
                  <a:srgbClr val="000000"/>
                </a:highlight>
              </a:rPr>
              <a:t> </a:t>
            </a:r>
            <a:br>
              <a:rPr lang="en-US" sz="8000" b="1" dirty="0">
                <a:solidFill>
                  <a:srgbClr val="00B0F0"/>
                </a:solidFill>
                <a:highlight>
                  <a:srgbClr val="000000"/>
                </a:highlight>
              </a:rPr>
            </a:br>
            <a:r>
              <a:rPr lang="en-US" sz="8000" b="1" dirty="0">
                <a:solidFill>
                  <a:srgbClr val="FF0000"/>
                </a:solidFill>
                <a:highlight>
                  <a:srgbClr val="000000"/>
                </a:highlight>
              </a:rPr>
              <a:t>and</a:t>
            </a:r>
            <a:br>
              <a:rPr lang="en-US" sz="8000" b="1" dirty="0">
                <a:solidFill>
                  <a:srgbClr val="FF0000"/>
                </a:solidFill>
                <a:highlight>
                  <a:srgbClr val="000000"/>
                </a:highlight>
              </a:rPr>
            </a:br>
            <a:r>
              <a:rPr lang="en-US" sz="8000" b="1" dirty="0">
                <a:solidFill>
                  <a:srgbClr val="00B0F0"/>
                </a:solidFill>
                <a:highlight>
                  <a:srgbClr val="000000"/>
                </a:highlight>
              </a:rPr>
              <a:t> the rain</a:t>
            </a:r>
            <a:endParaRPr lang="en-IN" sz="8000" b="1" dirty="0">
              <a:solidFill>
                <a:srgbClr val="00B0F0"/>
              </a:solidFill>
              <a:highlight>
                <a:srgbClr val="0000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D3077F9-1C46-4C18-9F02-F0F585581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0" y="2046924"/>
            <a:ext cx="3200400" cy="1463040"/>
          </a:xfrm>
          <a:solidFill>
            <a:schemeClr val="accent6"/>
          </a:solidFill>
        </p:spPr>
        <p:txBody>
          <a:bodyPr>
            <a:normAutofit fontScale="77500" lnSpcReduction="20000"/>
          </a:bodyPr>
          <a:lstStyle/>
          <a:p>
            <a:pPr algn="l"/>
            <a:endParaRPr lang="en-US" sz="5400" dirty="0">
              <a:solidFill>
                <a:schemeClr val="bg1"/>
              </a:solidFill>
            </a:endParaRPr>
          </a:p>
          <a:p>
            <a:pPr algn="l"/>
            <a:r>
              <a:rPr lang="en-US" sz="5400" dirty="0">
                <a:solidFill>
                  <a:schemeClr val="bg1"/>
                </a:solidFill>
              </a:rPr>
              <a:t>Girish </a:t>
            </a:r>
            <a:r>
              <a:rPr lang="en-US" sz="5400" dirty="0" err="1">
                <a:solidFill>
                  <a:schemeClr val="bg1"/>
                </a:solidFill>
              </a:rPr>
              <a:t>Karnad</a:t>
            </a:r>
            <a:endParaRPr lang="en-IN" sz="5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4C79DDB-C987-410F-ADDD-C6374515898A}"/>
              </a:ext>
            </a:extLst>
          </p:cNvPr>
          <p:cNvSpPr/>
          <p:nvPr/>
        </p:nvSpPr>
        <p:spPr>
          <a:xfrm>
            <a:off x="0" y="5380672"/>
            <a:ext cx="4002834" cy="147732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Presented by-</a:t>
            </a:r>
          </a:p>
          <a:p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Milind Bedse</a:t>
            </a:r>
          </a:p>
          <a:p>
            <a:r>
              <a:rPr lang="en-US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Assistant Professor, Department of English</a:t>
            </a:r>
          </a:p>
          <a:p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Shri Chhatrapati Shivaji </a:t>
            </a:r>
            <a:r>
              <a:rPr lang="en-US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Mahavidyalaya</a:t>
            </a:r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Shrigonda,Dist.Ahmadnagar</a:t>
            </a:r>
            <a:endParaRPr lang="en-US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74751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F4D5BC-99D0-46A9-8338-43686ACB8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881" y="179581"/>
            <a:ext cx="3932237" cy="16002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i="1" dirty="0" err="1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Arvasu</a:t>
            </a:r>
            <a:endParaRPr lang="en-IN" sz="4800" b="1" i="1" dirty="0">
              <a:solidFill>
                <a:schemeClr val="bg1"/>
              </a:solidFill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xmlns="" id="{8BA7F2DE-E627-45AE-A01B-B2582EF34F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7" r="25347"/>
          <a:stretch>
            <a:fillRect/>
          </a:stretch>
        </p:blipFill>
        <p:spPr>
          <a:xfrm>
            <a:off x="615950" y="1789113"/>
            <a:ext cx="2857500" cy="3602037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926E3D3-164F-4A9D-B1CB-1A7268E6B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29882" y="2057400"/>
            <a:ext cx="7446034" cy="38115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Age about 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Younger brother of </a:t>
            </a:r>
            <a:r>
              <a:rPr lang="en-US" sz="2000" dirty="0" err="1"/>
              <a:t>Paravasu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Antithesis of other Characters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Loves to act in Drama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Loves to </a:t>
            </a:r>
            <a:r>
              <a:rPr lang="en-US" sz="2000" dirty="0" err="1"/>
              <a:t>Natilai</a:t>
            </a:r>
            <a:r>
              <a:rPr lang="en-US" sz="2000" dirty="0"/>
              <a:t>, a tribal girl.</a:t>
            </a:r>
          </a:p>
          <a:p>
            <a:endParaRPr lang="en-IN" sz="20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9A083E-F5A8-4577-8C3F-67DD35DE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6245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F4D5BC-99D0-46A9-8338-43686ACB8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881" y="179582"/>
            <a:ext cx="3932237" cy="16002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i="1" dirty="0" err="1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Raibhya</a:t>
            </a:r>
            <a:endParaRPr lang="en-IN" sz="4800" b="1" i="1" dirty="0">
              <a:solidFill>
                <a:schemeClr val="bg1"/>
              </a:solidFill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xmlns="" id="{2ED74D7C-C029-40C1-BC83-8887A28D802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9" b="8449"/>
          <a:stretch>
            <a:fillRect/>
          </a:stretch>
        </p:blipFill>
        <p:spPr>
          <a:xfrm>
            <a:off x="354013" y="2057400"/>
            <a:ext cx="3775075" cy="3151188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926E3D3-164F-4A9D-B1CB-1A7268E6B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29882" y="2057400"/>
            <a:ext cx="7446034" cy="38115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Father of </a:t>
            </a:r>
            <a:r>
              <a:rPr lang="en-US" sz="2000" dirty="0" err="1"/>
              <a:t>Arvasu</a:t>
            </a:r>
            <a:r>
              <a:rPr lang="en-US" sz="2000" dirty="0"/>
              <a:t> &amp; </a:t>
            </a:r>
            <a:r>
              <a:rPr lang="en-US" sz="2000" dirty="0" err="1"/>
              <a:t>Paravasu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Jealous and Lustful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Killed by his son </a:t>
            </a:r>
            <a:r>
              <a:rPr lang="en-US" sz="2000" dirty="0" err="1"/>
              <a:t>Arvasu</a:t>
            </a:r>
            <a:r>
              <a:rPr lang="en-US" sz="2000" dirty="0"/>
              <a:t>.</a:t>
            </a:r>
            <a:endParaRPr lang="en-IN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B27A8A3-BC0A-4918-B4CF-2CE53946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9290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F4D5BC-99D0-46A9-8338-43686ACB8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881" y="188912"/>
            <a:ext cx="3932237" cy="16002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i="1" dirty="0" err="1">
                <a:solidFill>
                  <a:schemeClr val="bg1"/>
                </a:solidFill>
              </a:rPr>
              <a:t>Vishakha</a:t>
            </a:r>
            <a:endParaRPr lang="en-IN" sz="4800" b="1" i="1" dirty="0">
              <a:solidFill>
                <a:schemeClr val="bg1"/>
              </a:solidFill>
            </a:endParaRP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xmlns="" id="{37AAB028-DB3C-419B-8C63-4AF9505DB28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9" r="20299"/>
          <a:stretch>
            <a:fillRect/>
          </a:stretch>
        </p:blipFill>
        <p:spPr>
          <a:xfrm>
            <a:off x="615950" y="2057400"/>
            <a:ext cx="2940050" cy="2776538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926E3D3-164F-4A9D-B1CB-1A7268E6B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29882" y="2057400"/>
            <a:ext cx="7446034" cy="38115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Wife of </a:t>
            </a:r>
            <a:r>
              <a:rPr lang="en-US" sz="2000" dirty="0" err="1"/>
              <a:t>Paravasu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Age about 26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F2A1151-092B-4A4D-B82C-CC8B1AA04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91953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F4D5BC-99D0-46A9-8338-43686ACB8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881" y="188912"/>
            <a:ext cx="3932237" cy="16002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i="1" dirty="0" err="1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Nittilai</a:t>
            </a:r>
            <a:endParaRPr lang="en-IN" sz="4800" b="1" i="1" dirty="0">
              <a:solidFill>
                <a:schemeClr val="bg1"/>
              </a:solidFill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xmlns="" id="{496CB95A-D3EF-4075-8D67-22C83E33B52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1" r="29771"/>
          <a:stretch>
            <a:fillRect/>
          </a:stretch>
        </p:blipFill>
        <p:spPr>
          <a:xfrm>
            <a:off x="397069" y="2057400"/>
            <a:ext cx="3521075" cy="3083767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926E3D3-164F-4A9D-B1CB-1A7268E6B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29882" y="2057400"/>
            <a:ext cx="7446034" cy="38115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tribal girl of 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Loves to </a:t>
            </a:r>
            <a:r>
              <a:rPr lang="en-US" sz="2000" dirty="0" err="1"/>
              <a:t>Arvasu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Rational girl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419A8DC-688C-4E8B-A9B3-4F0CC94A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57636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F4D5BC-99D0-46A9-8338-43686ACB8E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3406775" cy="16002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Brahma Rakshasa</a:t>
            </a:r>
            <a:endParaRPr lang="en-IN" sz="4800" b="1" i="1" dirty="0">
              <a:solidFill>
                <a:schemeClr val="bg1"/>
              </a:solidFill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sp>
        <p:nvSpPr>
          <p:cNvPr id="10" name="Title 1">
            <a:hlinkClick r:id="rId2" action="ppaction://hlinksldjump"/>
            <a:extLst>
              <a:ext uri="{FF2B5EF4-FFF2-40B4-BE49-F238E27FC236}">
                <a16:creationId xmlns:a16="http://schemas.microsoft.com/office/drawing/2014/main" xmlns="" id="{3082C658-E5DC-468C-8F18-DD3E05C0B491}"/>
              </a:ext>
            </a:extLst>
          </p:cNvPr>
          <p:cNvSpPr txBox="1">
            <a:spLocks/>
          </p:cNvSpPr>
          <p:nvPr/>
        </p:nvSpPr>
        <p:spPr>
          <a:xfrm>
            <a:off x="4393163" y="169863"/>
            <a:ext cx="3405673" cy="1600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</a:rPr>
              <a:t>Indra</a:t>
            </a:r>
            <a:endParaRPr lang="en-IN" sz="4800" b="1" i="1" dirty="0">
              <a:solidFill>
                <a:schemeClr val="bg1"/>
              </a:solidFill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sp>
        <p:nvSpPr>
          <p:cNvPr id="11" name="Title 1">
            <a:hlinkClick r:id="rId2" action="ppaction://hlinksldjump"/>
            <a:extLst>
              <a:ext uri="{FF2B5EF4-FFF2-40B4-BE49-F238E27FC236}">
                <a16:creationId xmlns:a16="http://schemas.microsoft.com/office/drawing/2014/main" xmlns="" id="{89167C93-C520-4A32-8DC8-A604994DF9A1}"/>
              </a:ext>
            </a:extLst>
          </p:cNvPr>
          <p:cNvSpPr txBox="1">
            <a:spLocks/>
          </p:cNvSpPr>
          <p:nvPr/>
        </p:nvSpPr>
        <p:spPr>
          <a:xfrm>
            <a:off x="8497078" y="170251"/>
            <a:ext cx="3405674" cy="1600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solidFill>
                  <a:schemeClr val="bg1"/>
                </a:solidFill>
              </a:rPr>
              <a:t>Actor-Manager</a:t>
            </a:r>
            <a:endParaRPr lang="en-IN" sz="4000" b="1" i="1" dirty="0">
              <a:solidFill>
                <a:schemeClr val="bg1"/>
              </a:solidFill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446694F-A45A-457E-9174-F087A58FF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638231"/>
            <a:ext cx="2857500" cy="31747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C7899D20-8331-48CC-BF4C-0AC6AB53A1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79" y="2638231"/>
            <a:ext cx="2857500" cy="31747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0DF1311-3010-4AAD-9BBC-D267A6749B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078" y="2638231"/>
            <a:ext cx="3295650" cy="317474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7FE6D3-E93A-4B5B-B14D-3A60D2EE0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0681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3FC079-5AB5-491E-8129-DCE6DF521D8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en-US" dirty="0">
                <a:hlinkClick r:id="rId2" action="ppaction://hlinksldjump"/>
              </a:rPr>
              <a:t>What is Prologue?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BD6E09-4A47-4125-9EED-60722A024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effectLst/>
                <a:latin typeface="arial" panose="020B0604020202020204" pitchFamily="34" charset="0"/>
              </a:rPr>
              <a:t>Prologues have an important role in a novel or Play</a:t>
            </a:r>
          </a:p>
          <a:p>
            <a:r>
              <a:rPr lang="en-US" b="1" i="0" dirty="0">
                <a:effectLst/>
                <a:latin typeface="arial" panose="020B0604020202020204" pitchFamily="34" charset="0"/>
              </a:rPr>
              <a:t>They provide the readers and viewers with an introduction into the story that will unfold. </a:t>
            </a:r>
          </a:p>
          <a:p>
            <a:r>
              <a:rPr lang="en-US" b="1" i="0" dirty="0">
                <a:effectLst/>
                <a:latin typeface="arial" panose="020B0604020202020204" pitchFamily="34" charset="0"/>
              </a:rPr>
              <a:t>It could foreshadow the conflict or might even provide a little back story.</a:t>
            </a:r>
          </a:p>
        </p:txBody>
      </p:sp>
      <p:pic>
        <p:nvPicPr>
          <p:cNvPr id="5" name="Picture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492CF6EC-4553-459C-8333-60EF9D8C06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739" y="126676"/>
            <a:ext cx="1802459" cy="18024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85D57CE-91AD-41E0-A066-2FC5A06FAE07}"/>
              </a:ext>
            </a:extLst>
          </p:cNvPr>
          <p:cNvSpPr/>
          <p:nvPr/>
        </p:nvSpPr>
        <p:spPr>
          <a:xfrm>
            <a:off x="0" y="0"/>
            <a:ext cx="838200" cy="68580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xmlns="" id="{67B764BC-540C-46E2-9C52-35218F3CE961}"/>
                  </a:ext>
                </a:extLst>
              </p14:cNvPr>
              <p14:cNvContentPartPr/>
              <p14:nvPr/>
            </p14:nvContentPartPr>
            <p14:xfrm>
              <a:off x="4876920" y="1066680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7B764BC-540C-46E2-9C52-35218F3CE96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61080" y="1003320"/>
                <a:ext cx="31680" cy="12708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C4CB0B89-D4F2-47B2-9D4F-8EDDCFDCE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94388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3FC079-5AB5-491E-8129-DCE6DF521D8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en-US" dirty="0"/>
              <a:t>What is Epilogue?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BD6E09-4A47-4125-9EED-60722A024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</a:rPr>
              <a:t>Epilogue is located at the end of a story. </a:t>
            </a:r>
          </a:p>
          <a:p>
            <a:r>
              <a:rPr lang="en-US" b="1" dirty="0">
                <a:latin typeface="arial" panose="020B0604020202020204" pitchFamily="34" charset="0"/>
              </a:rPr>
              <a:t>It describes events which happened after all the plots had been finished. </a:t>
            </a:r>
          </a:p>
          <a:p>
            <a:r>
              <a:rPr lang="en-US" b="1" dirty="0">
                <a:latin typeface="arial" panose="020B0604020202020204" pitchFamily="34" charset="0"/>
              </a:rPr>
              <a:t>It tells what happened to main characters of the story.</a:t>
            </a:r>
          </a:p>
          <a:p>
            <a:r>
              <a:rPr lang="en-US" b="1" dirty="0">
                <a:latin typeface="arial" panose="020B0604020202020204" pitchFamily="34" charset="0"/>
              </a:rPr>
              <a:t>a final or concluding act or event.</a:t>
            </a:r>
            <a:endParaRPr lang="en-IN" b="1" dirty="0">
              <a:latin typeface="arial" panose="020B0604020202020204" pitchFamily="34" charset="0"/>
            </a:endParaRPr>
          </a:p>
        </p:txBody>
      </p:sp>
      <p:pic>
        <p:nvPicPr>
          <p:cNvPr id="5" name="Picture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492CF6EC-4553-459C-8333-60EF9D8C06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739" y="126676"/>
            <a:ext cx="1802459" cy="18024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85D57CE-91AD-41E0-A066-2FC5A06FAE07}"/>
              </a:ext>
            </a:extLst>
          </p:cNvPr>
          <p:cNvSpPr/>
          <p:nvPr/>
        </p:nvSpPr>
        <p:spPr>
          <a:xfrm>
            <a:off x="0" y="0"/>
            <a:ext cx="838200" cy="68580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BADA16B7-B631-4490-AB3E-8760A051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33071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9DD0F-DD3B-402A-816B-F047236C587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 action="ppaction://hlinksldjump"/>
              </a:rPr>
              <a:t>PROLOGUE</a:t>
            </a:r>
            <a:endParaRPr lang="en-IN" b="1" dirty="0">
              <a:solidFill>
                <a:schemeClr val="bg1"/>
              </a:solidFill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Setting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Extreme drought has gripped the land in want of adequate rain for the last ten years.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Seven-year long fire sacrifice(Yajna) is being held to propitiate Indra, the god of rains.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Priests continuously sing a hymn.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King is host.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Paravasu</a:t>
            </a:r>
            <a:r>
              <a:rPr lang="en-US" dirty="0"/>
              <a:t> is the Chief Priest.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Afternoon session is over.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C0E12B5-6C30-432D-92F5-17B69EC943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063" y="3844212"/>
            <a:ext cx="3649020" cy="27395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D59123-20D5-4AE8-9277-0CD6601BD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4013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9DD0F-DD3B-402A-816B-F047236C587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PROLOGUE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A Courtier enters with the Actor Manager.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Actor-Manager wants permission to present a play on this occasion.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 expresses the message of </a:t>
            </a:r>
            <a:r>
              <a:rPr lang="en-US" dirty="0" err="1"/>
              <a:t>Arvasu</a:t>
            </a:r>
            <a:r>
              <a:rPr lang="en-US" dirty="0"/>
              <a:t> to </a:t>
            </a:r>
            <a:r>
              <a:rPr lang="en-US" dirty="0" err="1"/>
              <a:t>Paravasu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Explains the significance of play .</a:t>
            </a:r>
            <a:endParaRPr lang="en-IN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7BE83FA-1B4C-4AD1-939D-D156E7BE9F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050" y="3429000"/>
            <a:ext cx="4105468" cy="258467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651624-8537-4B66-859A-2BE0C1677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43676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9DD0F-DD3B-402A-816B-F047236C587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PROLOGUE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After getting the permission all the actors will be performed the play in front of King, </a:t>
            </a:r>
            <a:r>
              <a:rPr lang="en-US" dirty="0" err="1">
                <a:highlight>
                  <a:srgbClr val="FFFF00"/>
                </a:highlight>
              </a:rPr>
              <a:t>Paravasu</a:t>
            </a:r>
            <a:r>
              <a:rPr lang="en-US" dirty="0">
                <a:highlight>
                  <a:srgbClr val="FFFF00"/>
                </a:highlight>
              </a:rPr>
              <a:t>, other priests and general public.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Arvasu</a:t>
            </a:r>
            <a:r>
              <a:rPr lang="en-US" dirty="0"/>
              <a:t> hopes that </a:t>
            </a:r>
            <a:r>
              <a:rPr lang="en-US" dirty="0" err="1"/>
              <a:t>Nittilai</a:t>
            </a:r>
            <a:r>
              <a:rPr lang="en-US" dirty="0"/>
              <a:t> watches them.</a:t>
            </a:r>
            <a:endParaRPr lang="en-IN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7BE83FA-1B4C-4AD1-939D-D156E7BE9F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050" y="3429000"/>
            <a:ext cx="4105468" cy="258467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DC5987-0EDE-444D-B03C-7CCE120BB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05744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BE423CD-9C9D-48BF-BEEC-EEC147950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8018"/>
            <a:ext cx="5901459" cy="274320"/>
          </a:xfrm>
        </p:spPr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1CB9171-6AED-4018-BCF9-F1955A93657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" y="554491"/>
            <a:ext cx="3619500" cy="5338763"/>
          </a:xfrm>
        </p:spPr>
      </p:pic>
      <p:sp>
        <p:nvSpPr>
          <p:cNvPr id="10" name="Arrow: Pentagon 9">
            <a:hlinkClick r:id="rId3" action="ppaction://hlinksldjump"/>
            <a:extLst>
              <a:ext uri="{FF2B5EF4-FFF2-40B4-BE49-F238E27FC236}">
                <a16:creationId xmlns:a16="http://schemas.microsoft.com/office/drawing/2014/main" xmlns="" id="{DFB8DBBD-3FD0-4099-BB23-611673F50160}"/>
              </a:ext>
            </a:extLst>
          </p:cNvPr>
          <p:cNvSpPr/>
          <p:nvPr/>
        </p:nvSpPr>
        <p:spPr>
          <a:xfrm>
            <a:off x="3619500" y="554117"/>
            <a:ext cx="1791477" cy="951982"/>
          </a:xfrm>
          <a:prstGeom prst="homePlat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4" action="ppaction://hlinksldjump"/>
              </a:rPr>
              <a:t>Prologue</a:t>
            </a:r>
            <a:endParaRPr lang="en-IN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Arrow: Pentagon 10">
            <a:hlinkClick r:id="rId5" action="ppaction://hlinksldjump"/>
            <a:extLst>
              <a:ext uri="{FF2B5EF4-FFF2-40B4-BE49-F238E27FC236}">
                <a16:creationId xmlns:a16="http://schemas.microsoft.com/office/drawing/2014/main" xmlns="" id="{0ADD238B-B746-4895-9180-74E5471A2EEB}"/>
              </a:ext>
            </a:extLst>
          </p:cNvPr>
          <p:cNvSpPr/>
          <p:nvPr/>
        </p:nvSpPr>
        <p:spPr>
          <a:xfrm>
            <a:off x="3619500" y="2747882"/>
            <a:ext cx="1790700" cy="951982"/>
          </a:xfrm>
          <a:prstGeom prst="homePlate">
            <a:avLst/>
          </a:prstGeom>
          <a:solidFill>
            <a:schemeClr val="accent3">
              <a:lumMod val="60000"/>
              <a:lumOff val="4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 2</a:t>
            </a:r>
            <a:endParaRPr lang="en-IN" sz="1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Arrow: Pentagon 11">
            <a:hlinkClick r:id="rId6" action="ppaction://hlinksldjump"/>
            <a:extLst>
              <a:ext uri="{FF2B5EF4-FFF2-40B4-BE49-F238E27FC236}">
                <a16:creationId xmlns:a16="http://schemas.microsoft.com/office/drawing/2014/main" xmlns="" id="{73FB169A-27D8-461A-883C-586FBB2F0274}"/>
              </a:ext>
            </a:extLst>
          </p:cNvPr>
          <p:cNvSpPr/>
          <p:nvPr/>
        </p:nvSpPr>
        <p:spPr>
          <a:xfrm>
            <a:off x="3610947" y="1651374"/>
            <a:ext cx="1800030" cy="95198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 1</a:t>
            </a:r>
            <a:endParaRPr lang="en-IN" sz="1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Arrow: Pentagon 12">
            <a:hlinkClick r:id="rId7" action="ppaction://hlinksldjump"/>
            <a:extLst>
              <a:ext uri="{FF2B5EF4-FFF2-40B4-BE49-F238E27FC236}">
                <a16:creationId xmlns:a16="http://schemas.microsoft.com/office/drawing/2014/main" xmlns="" id="{7EAA6BA1-3544-4BBC-91A0-8D1C5AD27B32}"/>
              </a:ext>
            </a:extLst>
          </p:cNvPr>
          <p:cNvSpPr/>
          <p:nvPr/>
        </p:nvSpPr>
        <p:spPr>
          <a:xfrm>
            <a:off x="3619500" y="3844390"/>
            <a:ext cx="1790700" cy="951982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 3</a:t>
            </a:r>
            <a:endParaRPr lang="en-IN" sz="1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Arrow: Pentagon 13">
            <a:hlinkClick r:id="rId8" action="ppaction://hlinksldjump"/>
            <a:extLst>
              <a:ext uri="{FF2B5EF4-FFF2-40B4-BE49-F238E27FC236}">
                <a16:creationId xmlns:a16="http://schemas.microsoft.com/office/drawing/2014/main" xmlns="" id="{8C55FBCB-2F82-4D4F-9BF5-7194FA97C881}"/>
              </a:ext>
            </a:extLst>
          </p:cNvPr>
          <p:cNvSpPr/>
          <p:nvPr/>
        </p:nvSpPr>
        <p:spPr>
          <a:xfrm>
            <a:off x="3610170" y="4940898"/>
            <a:ext cx="1800030" cy="951982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Epilogue</a:t>
            </a:r>
            <a:endParaRPr lang="en-IN" sz="1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0614DF24-0450-4C25-9C8F-89F9C646BE57}"/>
              </a:ext>
            </a:extLst>
          </p:cNvPr>
          <p:cNvGrpSpPr/>
          <p:nvPr/>
        </p:nvGrpSpPr>
        <p:grpSpPr>
          <a:xfrm>
            <a:off x="6920339" y="2528197"/>
            <a:ext cx="4203169" cy="3364683"/>
            <a:chOff x="7230447" y="2443864"/>
            <a:chExt cx="4203169" cy="3364683"/>
          </a:xfrm>
        </p:grpSpPr>
        <p:sp>
          <p:nvSpPr>
            <p:cNvPr id="6" name="Rectangle: Rounded Corners 5">
              <a:hlinkClick r:id="rId9" action="ppaction://hlinksldjump"/>
              <a:extLst>
                <a:ext uri="{FF2B5EF4-FFF2-40B4-BE49-F238E27FC236}">
                  <a16:creationId xmlns:a16="http://schemas.microsoft.com/office/drawing/2014/main" xmlns="" id="{03594A17-4F86-4348-BDBC-C878CD8F571C}"/>
                </a:ext>
              </a:extLst>
            </p:cNvPr>
            <p:cNvSpPr/>
            <p:nvPr/>
          </p:nvSpPr>
          <p:spPr>
            <a:xfrm>
              <a:off x="8258728" y="2443864"/>
              <a:ext cx="2179408" cy="849086"/>
            </a:xfrm>
            <a:prstGeom prst="roundRect">
              <a:avLst/>
            </a:prstGeom>
            <a:solidFill>
              <a:srgbClr val="00B0F0"/>
            </a:solidFill>
            <a:ln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About Author</a:t>
              </a:r>
              <a:endParaRPr lang="en-IN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" name="Rectangle: Rounded Corners 6">
              <a:hlinkClick r:id="rId10" action="ppaction://hlinksldjump"/>
              <a:extLst>
                <a:ext uri="{FF2B5EF4-FFF2-40B4-BE49-F238E27FC236}">
                  <a16:creationId xmlns:a16="http://schemas.microsoft.com/office/drawing/2014/main" xmlns="" id="{7FB76C43-41B4-44EB-B094-8A93536C5260}"/>
                </a:ext>
              </a:extLst>
            </p:cNvPr>
            <p:cNvSpPr/>
            <p:nvPr/>
          </p:nvSpPr>
          <p:spPr>
            <a:xfrm>
              <a:off x="7884796" y="3223499"/>
              <a:ext cx="2927271" cy="849086"/>
            </a:xfrm>
            <a:prstGeom prst="roundRect">
              <a:avLst/>
            </a:prstGeom>
            <a:solidFill>
              <a:srgbClr val="FF0000"/>
            </a:solidFill>
            <a:ln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About Play</a:t>
              </a:r>
              <a:endParaRPr lang="en-IN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Rectangle: Rounded Corners 8">
              <a:hlinkClick r:id="rId11" action="ppaction://hlinksldjump"/>
              <a:extLst>
                <a:ext uri="{FF2B5EF4-FFF2-40B4-BE49-F238E27FC236}">
                  <a16:creationId xmlns:a16="http://schemas.microsoft.com/office/drawing/2014/main" xmlns="" id="{27092129-230C-4DC9-BAD8-29CDDC0676B5}"/>
                </a:ext>
              </a:extLst>
            </p:cNvPr>
            <p:cNvSpPr/>
            <p:nvPr/>
          </p:nvSpPr>
          <p:spPr>
            <a:xfrm>
              <a:off x="7561596" y="4067920"/>
              <a:ext cx="3540869" cy="84908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  <a:softEdge rad="12700"/>
            </a:effectLst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</a:rPr>
                <a:t>Characters</a:t>
              </a:r>
              <a:endParaRPr lang="en-IN" sz="28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19" name="Rectangle: Rounded Corners 18">
              <a:hlinkClick r:id="rId12" action="ppaction://hlinksldjump"/>
              <a:extLst>
                <a:ext uri="{FF2B5EF4-FFF2-40B4-BE49-F238E27FC236}">
                  <a16:creationId xmlns:a16="http://schemas.microsoft.com/office/drawing/2014/main" xmlns="" id="{B10DD760-F554-4704-B660-D521C3CFC213}"/>
                </a:ext>
              </a:extLst>
            </p:cNvPr>
            <p:cNvSpPr/>
            <p:nvPr/>
          </p:nvSpPr>
          <p:spPr>
            <a:xfrm>
              <a:off x="7230447" y="4874552"/>
              <a:ext cx="4203169" cy="933995"/>
            </a:xfrm>
            <a:prstGeom prst="roundRect">
              <a:avLst/>
            </a:prstGeom>
            <a:solidFill>
              <a:schemeClr val="accent6"/>
            </a:solidFill>
            <a:ln/>
            <a:effectLst>
              <a:innerShdw blurRad="63500" dist="50800" dir="10800000">
                <a:prstClr val="black">
                  <a:alpha val="50000"/>
                </a:prstClr>
              </a:innerShdw>
              <a:softEdge rad="12700"/>
            </a:effectLst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The Myth of </a:t>
              </a:r>
              <a:r>
                <a:rPr lang="en-US" sz="28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Yavakri</a:t>
              </a:r>
              <a:endParaRPr lang="en-IN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51793A6-6880-49A7-AE1B-72667C7F48D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551" y="965121"/>
            <a:ext cx="1351876" cy="156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9148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9DD0F-DD3B-402A-816B-F047236C587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u="sng" dirty="0">
                <a:solidFill>
                  <a:schemeClr val="bg1"/>
                </a:solidFill>
              </a:rPr>
              <a:t>I</a:t>
            </a:r>
            <a:endParaRPr lang="en-IN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>
                <a:highlight>
                  <a:srgbClr val="FFFF00"/>
                </a:highlight>
              </a:rPr>
              <a:t>Arvasu</a:t>
            </a:r>
            <a:r>
              <a:rPr lang="en-US" dirty="0">
                <a:highlight>
                  <a:srgbClr val="FFFF00"/>
                </a:highlight>
              </a:rPr>
              <a:t> and </a:t>
            </a:r>
            <a:r>
              <a:rPr lang="en-US" dirty="0" err="1">
                <a:highlight>
                  <a:srgbClr val="FFFF00"/>
                </a:highlight>
              </a:rPr>
              <a:t>Nittilai</a:t>
            </a:r>
            <a:r>
              <a:rPr lang="en-US" dirty="0">
                <a:highlight>
                  <a:srgbClr val="FFFF00"/>
                </a:highlight>
              </a:rPr>
              <a:t> go towards the hermitage of </a:t>
            </a:r>
            <a:r>
              <a:rPr lang="en-US" dirty="0" err="1">
                <a:highlight>
                  <a:srgbClr val="FFFF00"/>
                </a:highlight>
              </a:rPr>
              <a:t>Yavakri’s</a:t>
            </a:r>
            <a:r>
              <a:rPr lang="en-US" dirty="0">
                <a:highlight>
                  <a:srgbClr val="FFFF00"/>
                </a:highlight>
              </a:rPr>
              <a:t> father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Arvasu</a:t>
            </a:r>
            <a:r>
              <a:rPr lang="en-US" dirty="0"/>
              <a:t> &amp; </a:t>
            </a:r>
            <a:r>
              <a:rPr lang="en-US" dirty="0" err="1"/>
              <a:t>Nittilai</a:t>
            </a:r>
            <a:r>
              <a:rPr lang="en-US" dirty="0"/>
              <a:t> fall in love together .He belongs to Brahmin Caste and She belongs to Tribal Community.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play opens with a casual dialogues with rational approach of </a:t>
            </a:r>
            <a:r>
              <a:rPr lang="en-US" dirty="0" err="1"/>
              <a:t>Nittilai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err="1"/>
              <a:t>Nittilai</a:t>
            </a:r>
            <a:r>
              <a:rPr lang="en-IN" dirty="0"/>
              <a:t> makes request that don’t bother yourself about the meeting.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The community organises a council.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solidFill>
            <a:srgbClr val="5C49AB"/>
          </a:solidFill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975E223-A92B-4F4F-95CA-BA4B5C2C67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098" y="4740535"/>
            <a:ext cx="5393094" cy="175234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2B72F9-B810-48D5-8187-614F48C16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26441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9DD0F-DD3B-402A-816B-F047236C587A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u="sng" dirty="0">
                <a:solidFill>
                  <a:schemeClr val="bg1"/>
                </a:solidFill>
              </a:rPr>
              <a:t>I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At hermitage of </a:t>
            </a:r>
            <a:r>
              <a:rPr lang="en-US" dirty="0" err="1">
                <a:highlight>
                  <a:srgbClr val="FFFF00"/>
                </a:highlight>
              </a:rPr>
              <a:t>Yavakri’s</a:t>
            </a:r>
            <a:r>
              <a:rPr lang="en-US" dirty="0">
                <a:highlight>
                  <a:srgbClr val="FFFF00"/>
                </a:highlight>
              </a:rPr>
              <a:t> father</a:t>
            </a:r>
          </a:p>
          <a:p>
            <a:pPr marL="0" indent="0" algn="ctr">
              <a:buNone/>
            </a:pPr>
            <a:r>
              <a:rPr lang="en-US" dirty="0" err="1">
                <a:highlight>
                  <a:srgbClr val="FFFF00"/>
                </a:highlight>
              </a:rPr>
              <a:t>Andhaka</a:t>
            </a:r>
            <a:r>
              <a:rPr lang="en-US" dirty="0">
                <a:highlight>
                  <a:srgbClr val="FFFF00"/>
                </a:highlight>
              </a:rPr>
              <a:t> , blind man sitting at the gate of hermitage.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Arvasu</a:t>
            </a:r>
            <a:r>
              <a:rPr lang="en-US" dirty="0"/>
              <a:t> talks about his desires. Even he born in Brahmin Caste he like to dance, act etc..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Andhaka</a:t>
            </a:r>
            <a:r>
              <a:rPr lang="en-US" dirty="0"/>
              <a:t> give information about </a:t>
            </a:r>
            <a:r>
              <a:rPr lang="en-US" dirty="0" err="1"/>
              <a:t>Yavakri</a:t>
            </a:r>
            <a:r>
              <a:rPr lang="en-US" dirty="0"/>
              <a:t>, how he spend ten years in penance to achieve his goal.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Nittilai</a:t>
            </a:r>
            <a:r>
              <a:rPr lang="en-US" dirty="0"/>
              <a:t> raises the questions about Brahmins hypocrisy.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solidFill>
            <a:srgbClr val="5C49AB"/>
          </a:solidFill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D8489ED-15C9-4684-870A-2EA041B8F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330" y="4578350"/>
            <a:ext cx="2390775" cy="191452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090152-F5AC-4ACB-B819-3DB0879E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97770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9DD0F-DD3B-402A-816B-F047236C587A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u="sng" dirty="0">
                <a:solidFill>
                  <a:schemeClr val="bg1"/>
                </a:solidFill>
              </a:rPr>
              <a:t>I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At hermitage of </a:t>
            </a:r>
            <a:r>
              <a:rPr lang="en-US" dirty="0" err="1">
                <a:highlight>
                  <a:srgbClr val="FFFF00"/>
                </a:highlight>
              </a:rPr>
              <a:t>Yavakri’s</a:t>
            </a:r>
            <a:r>
              <a:rPr lang="en-US" dirty="0">
                <a:highlight>
                  <a:srgbClr val="FFFF00"/>
                </a:highlight>
              </a:rPr>
              <a:t> father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Nittilai</a:t>
            </a:r>
            <a:r>
              <a:rPr lang="en-US" dirty="0"/>
              <a:t> raises the questions about Brahmins hypocrisy.</a:t>
            </a:r>
          </a:p>
          <a:p>
            <a:pPr marL="0" indent="0">
              <a:buNone/>
            </a:pPr>
            <a:r>
              <a:rPr lang="en-US" dirty="0"/>
              <a:t>She wants to ask two important questions to </a:t>
            </a:r>
            <a:r>
              <a:rPr lang="en-US" dirty="0" err="1"/>
              <a:t>Yavakri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1.Whether </a:t>
            </a:r>
            <a:r>
              <a:rPr lang="en-US" dirty="0" err="1"/>
              <a:t>Yavakri</a:t>
            </a:r>
            <a:r>
              <a:rPr lang="en-US" dirty="0"/>
              <a:t> make it rain?</a:t>
            </a:r>
          </a:p>
          <a:p>
            <a:pPr marL="0" indent="0">
              <a:buNone/>
            </a:pPr>
            <a:r>
              <a:rPr lang="en-US" dirty="0"/>
              <a:t>2.Whether he knows when he would die??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Andhaka</a:t>
            </a:r>
            <a:r>
              <a:rPr lang="en-US" dirty="0"/>
              <a:t> informs to </a:t>
            </a:r>
            <a:r>
              <a:rPr lang="en-US" dirty="0" err="1"/>
              <a:t>Arvasu</a:t>
            </a:r>
            <a:r>
              <a:rPr lang="en-US" dirty="0"/>
              <a:t> , </a:t>
            </a:r>
            <a:r>
              <a:rPr lang="en-US" dirty="0" err="1"/>
              <a:t>Yavakri</a:t>
            </a:r>
            <a:r>
              <a:rPr lang="en-US" dirty="0"/>
              <a:t> wants to meet him </a:t>
            </a:r>
            <a:r>
              <a:rPr lang="en-US" dirty="0">
                <a:highlight>
                  <a:srgbClr val="00FF00"/>
                </a:highlight>
              </a:rPr>
              <a:t>when the sun is overhead.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solidFill>
            <a:srgbClr val="5C49AB"/>
          </a:solidFill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030C20-320B-4EA0-A2D3-E502DFBE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49010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9DD0F-DD3B-402A-816B-F047236C5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48640"/>
            <a:ext cx="9720072" cy="1499616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u="sng" dirty="0">
                <a:solidFill>
                  <a:schemeClr val="bg1"/>
                </a:solidFill>
              </a:rPr>
              <a:t>I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Near the hermitage of </a:t>
            </a:r>
            <a:r>
              <a:rPr lang="en-US" dirty="0" err="1">
                <a:highlight>
                  <a:srgbClr val="FFFF00"/>
                </a:highlight>
              </a:rPr>
              <a:t>Raibhya</a:t>
            </a:r>
            <a:endParaRPr lang="en-US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Vishakha</a:t>
            </a:r>
            <a:r>
              <a:rPr lang="en-US" dirty="0"/>
              <a:t>, 26 years married woman, scoops a water from </a:t>
            </a:r>
            <a:r>
              <a:rPr lang="en-US" dirty="0" err="1"/>
              <a:t>holes,dug</a:t>
            </a:r>
            <a:r>
              <a:rPr lang="en-US" dirty="0"/>
              <a:t> in the pot. </a:t>
            </a:r>
            <a:r>
              <a:rPr lang="en-US" dirty="0" err="1">
                <a:highlight>
                  <a:srgbClr val="00FF00"/>
                </a:highlight>
              </a:rPr>
              <a:t>Yavakri</a:t>
            </a:r>
            <a:r>
              <a:rPr lang="en-US" dirty="0">
                <a:highlight>
                  <a:srgbClr val="00FF00"/>
                </a:highlight>
              </a:rPr>
              <a:t> stops 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Yavakri</a:t>
            </a:r>
            <a:r>
              <a:rPr lang="en-US" dirty="0"/>
              <a:t> humbly request her to listen him.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Talks about UNIVERSAL KNOWLEDGE.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Yavakri</a:t>
            </a:r>
            <a:r>
              <a:rPr lang="en-US" dirty="0"/>
              <a:t> seduces 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Conversion on past times.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Vishakha</a:t>
            </a:r>
            <a:r>
              <a:rPr lang="en-US" dirty="0"/>
              <a:t> talks about the situation of marriage.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How she live alone since seven years.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Her sexual desire compares with ‘dry like tinder’.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00FF00"/>
                </a:highlight>
              </a:rPr>
              <a:t>They go behind the Champak Tree.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>
              <a:highlight>
                <a:srgbClr val="00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solidFill>
            <a:srgbClr val="5C49AB"/>
          </a:solidFill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5CBE59-6E3A-402D-BF8C-4DE200459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74732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9DD0F-DD3B-402A-816B-F047236C587A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u="sng" dirty="0">
                <a:solidFill>
                  <a:schemeClr val="bg1"/>
                </a:solidFill>
              </a:rPr>
              <a:t>I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Near the hermitage of </a:t>
            </a:r>
            <a:r>
              <a:rPr lang="en-US" dirty="0" err="1">
                <a:highlight>
                  <a:srgbClr val="FFFF00"/>
                </a:highlight>
              </a:rPr>
              <a:t>Raibhya</a:t>
            </a:r>
            <a:r>
              <a:rPr lang="en-US" dirty="0">
                <a:highlight>
                  <a:srgbClr val="FFFF00"/>
                </a:highlight>
              </a:rPr>
              <a:t> </a:t>
            </a:r>
          </a:p>
          <a:p>
            <a:pPr marL="0" indent="0" algn="ctr">
              <a:buNone/>
            </a:pPr>
            <a:r>
              <a:rPr lang="en-US" dirty="0" err="1">
                <a:highlight>
                  <a:srgbClr val="FFFF00"/>
                </a:highlight>
              </a:rPr>
              <a:t>Nittilai</a:t>
            </a:r>
            <a:r>
              <a:rPr lang="en-US" dirty="0">
                <a:highlight>
                  <a:srgbClr val="FFFF00"/>
                </a:highlight>
              </a:rPr>
              <a:t> and </a:t>
            </a:r>
            <a:r>
              <a:rPr lang="en-US" dirty="0" err="1">
                <a:highlight>
                  <a:srgbClr val="FFFF00"/>
                </a:highlight>
              </a:rPr>
              <a:t>Arvasu</a:t>
            </a:r>
            <a:r>
              <a:rPr lang="en-US" dirty="0">
                <a:highlight>
                  <a:srgbClr val="FFFF00"/>
                </a:highlight>
              </a:rPr>
              <a:t> enters after a long pause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err="1"/>
              <a:t>Nittilai</a:t>
            </a:r>
            <a:r>
              <a:rPr lang="en-US" dirty="0"/>
              <a:t> tells </a:t>
            </a:r>
            <a:r>
              <a:rPr lang="en-US" dirty="0" err="1"/>
              <a:t>Arvasu</a:t>
            </a:r>
            <a:r>
              <a:rPr lang="en-US" dirty="0"/>
              <a:t> to meet </a:t>
            </a:r>
            <a:r>
              <a:rPr lang="en-US" dirty="0" err="1"/>
              <a:t>Yavakri</a:t>
            </a:r>
            <a:r>
              <a:rPr lang="en-US" dirty="0"/>
              <a:t> the next </a:t>
            </a:r>
            <a:r>
              <a:rPr lang="en-US" dirty="0" err="1"/>
              <a:t>day.The</a:t>
            </a:r>
            <a:r>
              <a:rPr lang="en-US" dirty="0"/>
              <a:t> tribal elders would be angry if they reach late.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Near the stream they see the pot of </a:t>
            </a:r>
            <a:r>
              <a:rPr lang="en-US" dirty="0" err="1"/>
              <a:t>Vishakha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Nittilai</a:t>
            </a:r>
            <a:r>
              <a:rPr lang="en-US" dirty="0"/>
              <a:t> observes that </a:t>
            </a:r>
            <a:r>
              <a:rPr lang="en-US" dirty="0" err="1"/>
              <a:t>Vishakha</a:t>
            </a:r>
            <a:r>
              <a:rPr lang="en-US" dirty="0"/>
              <a:t> carefully put it down so that even a drop does not spill.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Follows the footprints.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Find </a:t>
            </a:r>
            <a:r>
              <a:rPr lang="en-US" dirty="0" err="1"/>
              <a:t>Vishakha</a:t>
            </a:r>
            <a:r>
              <a:rPr lang="en-US" dirty="0"/>
              <a:t> and </a:t>
            </a:r>
            <a:r>
              <a:rPr lang="en-US" dirty="0" err="1"/>
              <a:t>Yavakri</a:t>
            </a:r>
            <a:r>
              <a:rPr lang="en-US" dirty="0"/>
              <a:t> in the bushes.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>
              <a:highlight>
                <a:srgbClr val="00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solidFill>
            <a:srgbClr val="5C49AB"/>
          </a:solidFill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5A7E4B-8441-48E2-A918-542B0B0FE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10374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9DD0F-DD3B-402A-816B-F047236C587A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u="sng" dirty="0">
                <a:solidFill>
                  <a:schemeClr val="bg1"/>
                </a:solidFill>
              </a:rPr>
              <a:t>I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Near the hermitage of </a:t>
            </a:r>
            <a:r>
              <a:rPr lang="en-US" dirty="0" err="1">
                <a:highlight>
                  <a:srgbClr val="FFFF00"/>
                </a:highlight>
              </a:rPr>
              <a:t>Raibhya</a:t>
            </a:r>
            <a:r>
              <a:rPr lang="en-US" dirty="0">
                <a:highlight>
                  <a:srgbClr val="FFFF00"/>
                </a:highlight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Nittilai</a:t>
            </a:r>
            <a:r>
              <a:rPr lang="en-US" dirty="0"/>
              <a:t> curses to </a:t>
            </a:r>
            <a:r>
              <a:rPr lang="en-US" dirty="0" err="1"/>
              <a:t>Yavakri</a:t>
            </a:r>
            <a:r>
              <a:rPr lang="en-US" dirty="0"/>
              <a:t> for his adultery.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Vishakha</a:t>
            </a:r>
            <a:r>
              <a:rPr lang="en-US" dirty="0"/>
              <a:t> hurriedly go towards the home; </a:t>
            </a:r>
            <a:r>
              <a:rPr lang="en-US" dirty="0" err="1"/>
              <a:t>Arvasu</a:t>
            </a:r>
            <a:r>
              <a:rPr lang="en-US" dirty="0"/>
              <a:t> follows her with water  pot.</a:t>
            </a:r>
          </a:p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At the hermitage of </a:t>
            </a:r>
            <a:r>
              <a:rPr lang="en-US" dirty="0" err="1">
                <a:highlight>
                  <a:srgbClr val="FFFF00"/>
                </a:highlight>
              </a:rPr>
              <a:t>Raibhya</a:t>
            </a:r>
            <a:r>
              <a:rPr lang="en-US" dirty="0">
                <a:highlight>
                  <a:srgbClr val="FFFF00"/>
                </a:highlight>
              </a:rPr>
              <a:t>. </a:t>
            </a:r>
            <a:r>
              <a:rPr lang="en-US" dirty="0" err="1">
                <a:highlight>
                  <a:srgbClr val="FFFF00"/>
                </a:highlight>
              </a:rPr>
              <a:t>Raibhya</a:t>
            </a:r>
            <a:r>
              <a:rPr lang="en-US" dirty="0">
                <a:highlight>
                  <a:srgbClr val="FFFF00"/>
                </a:highlight>
              </a:rPr>
              <a:t> appears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>
              <a:highlight>
                <a:srgbClr val="00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solidFill>
            <a:srgbClr val="5C49AB"/>
          </a:solidFill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CCEDF0-B22E-4AF6-9D3A-7ED97F523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83578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9DD0F-DD3B-402A-816B-F047236C587A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u="sng" dirty="0">
                <a:solidFill>
                  <a:schemeClr val="bg1"/>
                </a:solidFill>
              </a:rPr>
              <a:t>I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Near the hermitage of </a:t>
            </a:r>
            <a:r>
              <a:rPr lang="en-US" dirty="0" err="1">
                <a:highlight>
                  <a:srgbClr val="FFFF00"/>
                </a:highlight>
              </a:rPr>
              <a:t>Raibhya</a:t>
            </a:r>
            <a:r>
              <a:rPr lang="en-US" dirty="0">
                <a:highlight>
                  <a:srgbClr val="FFFF00"/>
                </a:highlight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Nittilai</a:t>
            </a:r>
            <a:r>
              <a:rPr lang="en-US" dirty="0"/>
              <a:t> curses to </a:t>
            </a:r>
            <a:r>
              <a:rPr lang="en-US" dirty="0" err="1"/>
              <a:t>Yavakri</a:t>
            </a:r>
            <a:r>
              <a:rPr lang="en-US" dirty="0"/>
              <a:t> for his adultery.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Vishakha</a:t>
            </a:r>
            <a:r>
              <a:rPr lang="en-US" dirty="0"/>
              <a:t> hurriedly go towards the home; </a:t>
            </a:r>
            <a:r>
              <a:rPr lang="en-US" dirty="0" err="1"/>
              <a:t>Arvasu</a:t>
            </a:r>
            <a:r>
              <a:rPr lang="en-US" dirty="0"/>
              <a:t> follows her with water  pot.</a:t>
            </a:r>
          </a:p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At the hermitage of </a:t>
            </a:r>
            <a:r>
              <a:rPr lang="en-US" dirty="0" err="1">
                <a:highlight>
                  <a:srgbClr val="FFFF00"/>
                </a:highlight>
              </a:rPr>
              <a:t>Raibhya</a:t>
            </a:r>
            <a:r>
              <a:rPr lang="en-US" dirty="0">
                <a:highlight>
                  <a:srgbClr val="FFFF00"/>
                </a:highlight>
              </a:rPr>
              <a:t>. </a:t>
            </a:r>
            <a:r>
              <a:rPr lang="en-US" dirty="0" err="1">
                <a:highlight>
                  <a:srgbClr val="FFFF00"/>
                </a:highlight>
              </a:rPr>
              <a:t>Raibhya</a:t>
            </a:r>
            <a:r>
              <a:rPr lang="en-US" dirty="0">
                <a:highlight>
                  <a:srgbClr val="FFFF00"/>
                </a:highlight>
              </a:rPr>
              <a:t> appears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err="1"/>
              <a:t>Raibhya</a:t>
            </a:r>
            <a:r>
              <a:rPr lang="en-US" dirty="0"/>
              <a:t> knows the truth of </a:t>
            </a:r>
            <a:r>
              <a:rPr lang="en-US" dirty="0" err="1"/>
              <a:t>Yavakri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 curses to </a:t>
            </a:r>
            <a:r>
              <a:rPr lang="en-US" dirty="0" err="1"/>
              <a:t>Vishakha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anger, he sits cross-legged and madidates.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 challenges to </a:t>
            </a:r>
            <a:r>
              <a:rPr lang="en-US" dirty="0" err="1"/>
              <a:t>Yavakri</a:t>
            </a:r>
            <a:r>
              <a:rPr lang="en-US" dirty="0"/>
              <a:t> for getting protection.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Vishakha</a:t>
            </a:r>
            <a:r>
              <a:rPr lang="en-US" dirty="0"/>
              <a:t> &amp; </a:t>
            </a:r>
            <a:r>
              <a:rPr lang="en-US" dirty="0" err="1"/>
              <a:t>Arvasu</a:t>
            </a:r>
            <a:r>
              <a:rPr lang="en-US" dirty="0"/>
              <a:t> run opposite side to search </a:t>
            </a:r>
            <a:r>
              <a:rPr lang="en-US" dirty="0" err="1"/>
              <a:t>Yavakri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>
              <a:highlight>
                <a:srgbClr val="00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solidFill>
            <a:srgbClr val="5C49AB"/>
          </a:solidFill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71C525-CEF0-48E3-96CB-1A01CBA05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8995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9DD0F-DD3B-402A-816B-F047236C587A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u="sng" dirty="0">
                <a:solidFill>
                  <a:schemeClr val="bg1"/>
                </a:solidFill>
              </a:rPr>
              <a:t>I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At the hermitage of </a:t>
            </a:r>
            <a:r>
              <a:rPr lang="en-US" dirty="0" err="1">
                <a:highlight>
                  <a:srgbClr val="FFFF00"/>
                </a:highlight>
              </a:rPr>
              <a:t>Raibhya</a:t>
            </a:r>
            <a:r>
              <a:rPr lang="en-US" dirty="0">
                <a:highlight>
                  <a:srgbClr val="FFFF00"/>
                </a:highlight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err="1"/>
              <a:t>Raibhya</a:t>
            </a:r>
            <a:r>
              <a:rPr lang="en-US" dirty="0"/>
              <a:t> from his hair creates Brahma Rakshasa.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 holds a trident.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>
              <a:highlight>
                <a:srgbClr val="00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solidFill>
            <a:srgbClr val="5C49AB"/>
          </a:solidFill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23F5715-AC8D-466A-87A7-B1B467BC22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297" y="3545631"/>
            <a:ext cx="7072263" cy="2947243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D30C33-696A-4AF7-9E1B-EF91AF52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89688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9DD0F-DD3B-402A-816B-F047236C587A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u="sng" dirty="0">
                <a:solidFill>
                  <a:schemeClr val="bg1"/>
                </a:solidFill>
              </a:rPr>
              <a:t>I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>
                <a:highlight>
                  <a:srgbClr val="FFFF00"/>
                </a:highlight>
              </a:rPr>
              <a:t>Arvasu</a:t>
            </a:r>
            <a:r>
              <a:rPr lang="en-US" dirty="0">
                <a:highlight>
                  <a:srgbClr val="FFFF00"/>
                </a:highlight>
              </a:rPr>
              <a:t> reaches at </a:t>
            </a:r>
            <a:r>
              <a:rPr lang="en-US" dirty="0" err="1">
                <a:highlight>
                  <a:srgbClr val="FFFF00"/>
                </a:highlight>
              </a:rPr>
              <a:t>Yavakri’s</a:t>
            </a:r>
            <a:r>
              <a:rPr lang="en-US" dirty="0">
                <a:highlight>
                  <a:srgbClr val="FFFF00"/>
                </a:highlight>
              </a:rPr>
              <a:t> father hermitage to find </a:t>
            </a:r>
            <a:r>
              <a:rPr lang="en-US" dirty="0" err="1">
                <a:highlight>
                  <a:srgbClr val="FFFF00"/>
                </a:highlight>
              </a:rPr>
              <a:t>Yavakri</a:t>
            </a:r>
            <a:r>
              <a:rPr lang="en-US" dirty="0">
                <a:highlight>
                  <a:srgbClr val="FFFF00"/>
                </a:highlight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He informs to </a:t>
            </a:r>
            <a:r>
              <a:rPr lang="en-US" dirty="0" err="1"/>
              <a:t>Andhakha</a:t>
            </a:r>
            <a:r>
              <a:rPr lang="en-US" dirty="0"/>
              <a:t> about the danger .</a:t>
            </a:r>
          </a:p>
          <a:p>
            <a:pPr marL="0" indent="0" algn="ctr">
              <a:buNone/>
            </a:pPr>
            <a:r>
              <a:rPr lang="en-US" dirty="0" err="1">
                <a:highlight>
                  <a:srgbClr val="FFFF00"/>
                </a:highlight>
              </a:rPr>
              <a:t>Vishakha</a:t>
            </a:r>
            <a:r>
              <a:rPr lang="en-US" dirty="0">
                <a:highlight>
                  <a:srgbClr val="FFFF00"/>
                </a:highlight>
              </a:rPr>
              <a:t> finds </a:t>
            </a:r>
            <a:r>
              <a:rPr lang="en-US" dirty="0" err="1">
                <a:highlight>
                  <a:srgbClr val="FFFF00"/>
                </a:highlight>
              </a:rPr>
              <a:t>Yavkari</a:t>
            </a:r>
            <a:r>
              <a:rPr lang="en-US" dirty="0">
                <a:highlight>
                  <a:srgbClr val="FFFF00"/>
                </a:highlight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She advises him to hide in the </a:t>
            </a:r>
            <a:r>
              <a:rPr lang="en-US" dirty="0" err="1"/>
              <a:t>hemitage</a:t>
            </a:r>
            <a:r>
              <a:rPr lang="en-US" dirty="0"/>
              <a:t> of his father.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But, </a:t>
            </a:r>
            <a:r>
              <a:rPr lang="en-US" dirty="0" err="1"/>
              <a:t>Yavakri</a:t>
            </a:r>
            <a:r>
              <a:rPr lang="en-US" dirty="0"/>
              <a:t> consecrated water ,in his </a:t>
            </a:r>
            <a:r>
              <a:rPr lang="en-US" dirty="0" err="1"/>
              <a:t>Kamandalu</a:t>
            </a:r>
            <a:r>
              <a:rPr lang="en-US" dirty="0"/>
              <a:t> ,with has the potential of evaporating the Brahma Rakshasa.</a:t>
            </a:r>
          </a:p>
          <a:p>
            <a:pPr marL="0" indent="0">
              <a:buNone/>
            </a:pPr>
            <a:endParaRPr lang="en-US" dirty="0">
              <a:highlight>
                <a:srgbClr val="00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solidFill>
            <a:srgbClr val="5C49AB"/>
          </a:solidFill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0745C46-51A2-426D-84CF-299F97DDBC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058" y="4411744"/>
            <a:ext cx="1766233" cy="235198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5A1D19-7F17-446D-9A70-FD7BE20B0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2405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9DD0F-DD3B-402A-816B-F047236C587A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u="sng" dirty="0">
                <a:solidFill>
                  <a:schemeClr val="bg1"/>
                </a:solidFill>
              </a:rPr>
              <a:t>I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>
                <a:highlight>
                  <a:srgbClr val="FFFF00"/>
                </a:highlight>
              </a:rPr>
              <a:t>Arvasu</a:t>
            </a:r>
            <a:r>
              <a:rPr lang="en-US" dirty="0">
                <a:highlight>
                  <a:srgbClr val="FFFF00"/>
                </a:highlight>
              </a:rPr>
              <a:t> reaches at </a:t>
            </a:r>
            <a:r>
              <a:rPr lang="en-US" dirty="0" err="1">
                <a:highlight>
                  <a:srgbClr val="FFFF00"/>
                </a:highlight>
              </a:rPr>
              <a:t>Yavakri’s</a:t>
            </a:r>
            <a:r>
              <a:rPr lang="en-US" dirty="0">
                <a:highlight>
                  <a:srgbClr val="FFFF00"/>
                </a:highlight>
              </a:rPr>
              <a:t> father hermitage to find </a:t>
            </a:r>
            <a:r>
              <a:rPr lang="en-US" dirty="0" err="1">
                <a:highlight>
                  <a:srgbClr val="FFFF00"/>
                </a:highlight>
              </a:rPr>
              <a:t>Yavakri</a:t>
            </a:r>
            <a:r>
              <a:rPr lang="en-US" dirty="0">
                <a:highlight>
                  <a:srgbClr val="FFFF00"/>
                </a:highlight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err="1"/>
              <a:t>Yavakri</a:t>
            </a:r>
            <a:r>
              <a:rPr lang="en-US" dirty="0"/>
              <a:t> reveals his revenge.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Vishakha</a:t>
            </a:r>
            <a:r>
              <a:rPr lang="en-US" dirty="0"/>
              <a:t> pours the water from </a:t>
            </a:r>
            <a:r>
              <a:rPr lang="en-US" dirty="0" err="1"/>
              <a:t>kamandalu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Act 1 is end with the death of </a:t>
            </a:r>
            <a:r>
              <a:rPr lang="en-US" dirty="0" err="1"/>
              <a:t>Yavakri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solidFill>
            <a:srgbClr val="5C49AB"/>
          </a:solidFill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40124B-E798-4613-B6C9-D68AFB8D6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08843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971592-3BA7-459A-A705-08BD3B7B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61582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About Author</a:t>
            </a:r>
            <a:endParaRPr lang="en-IN" sz="3600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0AC1A5AD-AE63-4615-B281-06223638CF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098970" y="597159"/>
            <a:ext cx="3027817" cy="5542384"/>
          </a:xfr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E781643A-8028-4150-A4AD-DDCDA76BF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268963"/>
            <a:ext cx="6932612" cy="460002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b="1" i="0" dirty="0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Girish </a:t>
            </a:r>
            <a:r>
              <a:rPr lang="en-US" sz="2400" b="1" i="0" dirty="0" err="1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Karnad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 (19 May 1938 – 10 June 2019)</a:t>
            </a:r>
            <a:r>
              <a:rPr lang="en-US" sz="2400" b="0" i="0" u="none" strike="noStrike" baseline="30000" dirty="0">
                <a:solidFill>
                  <a:srgbClr val="0645AD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3"/>
              </a:rPr>
              <a:t>[1]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 was an Indian actor, film director, Kannada writer,</a:t>
            </a:r>
            <a:r>
              <a:rPr lang="en-US" sz="2400" b="0" i="0" u="none" strike="noStrike" baseline="30000" dirty="0">
                <a:solidFill>
                  <a:srgbClr val="0645AD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4"/>
              </a:rPr>
              <a:t>[2]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 playwright and a </a:t>
            </a:r>
            <a:r>
              <a:rPr lang="en-US" sz="2400" b="0" i="0" u="none" strike="noStrike" dirty="0">
                <a:solidFill>
                  <a:srgbClr val="0645AD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5" tooltip="Rhodes Scholarship"/>
              </a:rPr>
              <a:t>Rhodes Scholar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, who predominantly worked in South Indian cinema and Bollywood. His rise as a playwright in the 1960s marked the coming of age of modern Indian playwriting in Kannada, just as </a:t>
            </a:r>
            <a:r>
              <a:rPr lang="en-US" sz="2400" b="0" i="0" u="none" strike="noStrike" dirty="0">
                <a:solidFill>
                  <a:srgbClr val="0645AD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6" tooltip="Badal Sarkar"/>
              </a:rPr>
              <a:t>Badal Sarkar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 did in Bengali, </a:t>
            </a:r>
            <a:r>
              <a:rPr lang="en-US" sz="2400" b="0" i="0" u="none" strike="noStrike" dirty="0">
                <a:solidFill>
                  <a:srgbClr val="0645AD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7" tooltip="Vijay Tendulkar"/>
              </a:rPr>
              <a:t>Vijay Tendulkar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 in Marathi, and </a:t>
            </a:r>
            <a:r>
              <a:rPr lang="en-US" sz="2400" b="0" i="0" u="none" strike="noStrike" dirty="0">
                <a:solidFill>
                  <a:srgbClr val="0645AD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8" tooltip="Mohan Rakesh"/>
              </a:rPr>
              <a:t>Mohan Rakesh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 in Hindi.</a:t>
            </a:r>
            <a:r>
              <a:rPr lang="en-US" sz="2400" b="0" i="0" u="none" strike="noStrike" baseline="30000" dirty="0">
                <a:solidFill>
                  <a:srgbClr val="0645AD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9"/>
              </a:rPr>
              <a:t>[3]</a:t>
            </a:r>
            <a:endParaRPr lang="en-US" sz="2400" b="0" i="0" u="none" strike="noStrike" baseline="30000" dirty="0">
              <a:solidFill>
                <a:srgbClr val="0645AD"/>
              </a:solidFill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 He was a recipient of the 1998 </a:t>
            </a:r>
            <a:r>
              <a:rPr lang="en-US" sz="2400" b="0" i="0" u="none" strike="noStrike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10" tooltip="Jnanpith Award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Jnanpith</a:t>
            </a:r>
            <a:r>
              <a:rPr lang="en-US" sz="2400" b="0" i="0" u="none" strike="noStrike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10" tooltip="Jnanpith Award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Award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, the highest literary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honour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conferred in India.</a:t>
            </a:r>
            <a:r>
              <a:rPr lang="en-US" sz="2400" b="0" i="0" u="none" strike="noStrike" baseline="30000" dirty="0">
                <a:solidFill>
                  <a:srgbClr val="0645AD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11"/>
              </a:rPr>
              <a:t>[4]</a:t>
            </a:r>
            <a:endParaRPr lang="en-US" sz="2400" b="0" i="0" dirty="0">
              <a:solidFill>
                <a:srgbClr val="202122"/>
              </a:solidFill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l"/>
            <a:r>
              <a:rPr lang="en-US" sz="2400" b="0" i="0" dirty="0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For four decades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Karnad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composed plays, often using history and mythology to tackle contemporary issues. He translated his plays into English and received acclaim.</a:t>
            </a:r>
          </a:p>
          <a:p>
            <a:endParaRPr lang="en-IN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IN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CA51F872-A41F-423C-BD2C-636AA71D2C20}"/>
              </a:ext>
            </a:extLst>
          </p:cNvPr>
          <p:cNvSpPr/>
          <p:nvPr/>
        </p:nvSpPr>
        <p:spPr>
          <a:xfrm>
            <a:off x="1912776" y="6139543"/>
            <a:ext cx="1502228" cy="475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Cont.</a:t>
            </a:r>
            <a:endParaRPr lang="en-IN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4EFF351E-8943-47D0-B265-E6C2500E5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105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9DD0F-DD3B-402A-816B-F047236C5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265"/>
            <a:ext cx="10779096" cy="1499616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 II</a:t>
            </a:r>
            <a:endParaRPr lang="en-IN" b="1" dirty="0">
              <a:solidFill>
                <a:schemeClr val="bg1"/>
              </a:solidFill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In the Evening</a:t>
            </a:r>
          </a:p>
          <a:p>
            <a:pPr marL="0" indent="0" algn="ctr">
              <a:buNone/>
            </a:pPr>
            <a:r>
              <a:rPr lang="en-US" dirty="0" err="1">
                <a:highlight>
                  <a:srgbClr val="FFFF00"/>
                </a:highlight>
              </a:rPr>
              <a:t>Arvasu</a:t>
            </a:r>
            <a:r>
              <a:rPr lang="en-US" dirty="0">
                <a:highlight>
                  <a:srgbClr val="FFFF00"/>
                </a:highlight>
              </a:rPr>
              <a:t> reaches for meeting with </a:t>
            </a:r>
            <a:r>
              <a:rPr lang="en-US" dirty="0" err="1">
                <a:highlight>
                  <a:srgbClr val="FFFF00"/>
                </a:highlight>
              </a:rPr>
              <a:t>Tribals</a:t>
            </a:r>
            <a:r>
              <a:rPr lang="en-US" dirty="0">
                <a:highlight>
                  <a:srgbClr val="FFFF00"/>
                </a:highlight>
              </a:rPr>
              <a:t>’ council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Arvasu</a:t>
            </a:r>
            <a:r>
              <a:rPr lang="en-US" dirty="0"/>
              <a:t> reaches very late for the meeting. Meanwhile </a:t>
            </a:r>
            <a:r>
              <a:rPr lang="en-US" dirty="0" err="1"/>
              <a:t>Nittilai’s</a:t>
            </a:r>
            <a:r>
              <a:rPr lang="en-US" dirty="0"/>
              <a:t> father announces those will come forward he will be married with my daughter </a:t>
            </a:r>
            <a:r>
              <a:rPr lang="en-US" dirty="0" err="1"/>
              <a:t>nittilai</a:t>
            </a:r>
            <a:r>
              <a:rPr lang="en-US" dirty="0"/>
              <a:t>. A young boy came forward.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Arvasu</a:t>
            </a:r>
            <a:r>
              <a:rPr lang="en-US" dirty="0"/>
              <a:t> </a:t>
            </a:r>
            <a:r>
              <a:rPr lang="en-US" dirty="0" err="1"/>
              <a:t>ugres</a:t>
            </a:r>
            <a:r>
              <a:rPr lang="en-US" dirty="0"/>
              <a:t> a lot , but time was over.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boys beats him.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FFF403-72F9-445A-A270-BA58156A2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78546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Night</a:t>
            </a:r>
          </a:p>
          <a:p>
            <a:pPr marL="0" indent="0" algn="ctr">
              <a:buNone/>
            </a:pPr>
            <a:r>
              <a:rPr lang="en-US" dirty="0" err="1">
                <a:highlight>
                  <a:srgbClr val="FFFF00"/>
                </a:highlight>
              </a:rPr>
              <a:t>Arvasu</a:t>
            </a:r>
            <a:r>
              <a:rPr lang="en-US" dirty="0">
                <a:highlight>
                  <a:srgbClr val="FFFF00"/>
                </a:highlight>
              </a:rPr>
              <a:t> reaches the </a:t>
            </a:r>
            <a:r>
              <a:rPr lang="en-US" dirty="0" err="1">
                <a:highlight>
                  <a:srgbClr val="FFFF00"/>
                </a:highlight>
              </a:rPr>
              <a:t>hemitage</a:t>
            </a:r>
            <a:r>
              <a:rPr lang="en-US" dirty="0">
                <a:highlight>
                  <a:srgbClr val="FFFF00"/>
                </a:highlight>
              </a:rPr>
              <a:t> of </a:t>
            </a:r>
            <a:r>
              <a:rPr lang="en-US" dirty="0" err="1">
                <a:highlight>
                  <a:srgbClr val="FFFF00"/>
                </a:highlight>
              </a:rPr>
              <a:t>Raybhya</a:t>
            </a:r>
            <a:r>
              <a:rPr lang="en-US" dirty="0">
                <a:highlight>
                  <a:srgbClr val="FFFF00"/>
                </a:highlight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Arvasu</a:t>
            </a:r>
            <a:r>
              <a:rPr lang="en-US" dirty="0"/>
              <a:t> lies down in the corner of the </a:t>
            </a:r>
            <a:r>
              <a:rPr lang="en-US" dirty="0" err="1"/>
              <a:t>varanda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Meanwhile, </a:t>
            </a:r>
            <a:r>
              <a:rPr lang="en-US" dirty="0" err="1"/>
              <a:t>Paravasu</a:t>
            </a:r>
            <a:r>
              <a:rPr lang="en-US" dirty="0"/>
              <a:t> also comes in that night.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Rabhya</a:t>
            </a:r>
            <a:r>
              <a:rPr lang="en-US" dirty="0"/>
              <a:t> feels horrified and curses a lot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Paravasu</a:t>
            </a:r>
            <a:r>
              <a:rPr lang="en-US" dirty="0"/>
              <a:t> wants to meet his wife, </a:t>
            </a:r>
            <a:r>
              <a:rPr lang="en-US" dirty="0" err="1"/>
              <a:t>Vishakha.He</a:t>
            </a:r>
            <a:r>
              <a:rPr lang="en-US" dirty="0"/>
              <a:t> meets her in alone.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Raibhya</a:t>
            </a:r>
            <a:r>
              <a:rPr lang="en-US" dirty="0"/>
              <a:t> goes towards the forest.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Arvasu</a:t>
            </a:r>
            <a:r>
              <a:rPr lang="en-US" dirty="0"/>
              <a:t> waits on the nearest tamarind hill.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67D44AC6-F079-4F5B-8457-2FABF3154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EA60DDA4-3221-4A2B-8857-0733F328136E}"/>
              </a:ext>
            </a:extLst>
          </p:cNvPr>
          <p:cNvSpPr txBox="1">
            <a:spLocks/>
          </p:cNvSpPr>
          <p:nvPr/>
        </p:nvSpPr>
        <p:spPr>
          <a:xfrm>
            <a:off x="838200" y="233265"/>
            <a:ext cx="10779096" cy="14996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 II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57FA3F43-3479-4183-B55D-39718F4B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7508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Night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After the conversion with </a:t>
            </a:r>
            <a:r>
              <a:rPr lang="en-US" dirty="0" err="1"/>
              <a:t>Vishakha</a:t>
            </a:r>
            <a:r>
              <a:rPr lang="en-US" dirty="0"/>
              <a:t>, </a:t>
            </a:r>
            <a:r>
              <a:rPr lang="en-US" dirty="0" err="1"/>
              <a:t>Paravasu</a:t>
            </a:r>
            <a:r>
              <a:rPr lang="en-US" dirty="0"/>
              <a:t> makes the conclusion that his father </a:t>
            </a:r>
            <a:r>
              <a:rPr lang="en-US" dirty="0" err="1"/>
              <a:t>Raibhya</a:t>
            </a:r>
            <a:r>
              <a:rPr lang="en-US" dirty="0"/>
              <a:t> became jealous and he </a:t>
            </a:r>
            <a:r>
              <a:rPr lang="en-US" dirty="0" err="1"/>
              <a:t>creats</a:t>
            </a:r>
            <a:r>
              <a:rPr lang="en-US" dirty="0"/>
              <a:t> some obstacles during the fire sacrifice therefore he would be created Brahma </a:t>
            </a:r>
            <a:r>
              <a:rPr lang="en-US" dirty="0" err="1"/>
              <a:t>Rakshasha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Raibhya</a:t>
            </a:r>
            <a:r>
              <a:rPr lang="en-US" dirty="0"/>
              <a:t> comes very silently to listen What they talk to each other.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Paravasu</a:t>
            </a:r>
            <a:r>
              <a:rPr lang="en-US" dirty="0"/>
              <a:t> takes the bow and arrow and points towards </a:t>
            </a:r>
            <a:r>
              <a:rPr lang="en-US" dirty="0" err="1"/>
              <a:t>Vishakha</a:t>
            </a:r>
            <a:r>
              <a:rPr lang="en-US" dirty="0"/>
              <a:t>, and suddenly he listens the coughing of </a:t>
            </a:r>
            <a:r>
              <a:rPr lang="en-US" dirty="0" err="1"/>
              <a:t>Raibhya</a:t>
            </a:r>
            <a:r>
              <a:rPr lang="en-US" dirty="0"/>
              <a:t> , he moves the arrow around so that it points in the direction of </a:t>
            </a:r>
            <a:r>
              <a:rPr lang="en-US" dirty="0" err="1"/>
              <a:t>Raibhya</a:t>
            </a:r>
            <a:r>
              <a:rPr lang="en-US" dirty="0"/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41D78D38-6435-4DA8-8B33-3BA26F174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AAA60DB2-3F8E-48A5-B79B-8395CC38EFE3}"/>
              </a:ext>
            </a:extLst>
          </p:cNvPr>
          <p:cNvSpPr txBox="1">
            <a:spLocks/>
          </p:cNvSpPr>
          <p:nvPr/>
        </p:nvSpPr>
        <p:spPr>
          <a:xfrm>
            <a:off x="838200" y="233265"/>
            <a:ext cx="10779096" cy="14996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 II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C2896821-5E48-4527-9D3A-9C4C836D9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24235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Night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Raibhya</a:t>
            </a:r>
            <a:r>
              <a:rPr lang="en-US" dirty="0"/>
              <a:t> is killed by </a:t>
            </a:r>
            <a:r>
              <a:rPr lang="en-US" dirty="0" err="1"/>
              <a:t>Paravasu</a:t>
            </a:r>
            <a:r>
              <a:rPr lang="en-US" dirty="0"/>
              <a:t>. </a:t>
            </a:r>
            <a:r>
              <a:rPr lang="en-US" dirty="0" err="1"/>
              <a:t>Arvasu</a:t>
            </a:r>
            <a:r>
              <a:rPr lang="en-US" dirty="0"/>
              <a:t> enters there. </a:t>
            </a:r>
            <a:r>
              <a:rPr lang="en-US" dirty="0" err="1"/>
              <a:t>Paravasu</a:t>
            </a:r>
            <a:r>
              <a:rPr lang="en-US" dirty="0"/>
              <a:t> told him that I thinks it may be an animal , so I arrowed that side. Unfortunately, he was our father. I unknowingly killed him.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Arvasu</a:t>
            </a:r>
            <a:r>
              <a:rPr lang="en-US" dirty="0"/>
              <a:t> cries like a child.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Paravasu</a:t>
            </a:r>
            <a:r>
              <a:rPr lang="en-US" dirty="0"/>
              <a:t> instructs to </a:t>
            </a:r>
            <a:r>
              <a:rPr lang="en-US" dirty="0" err="1"/>
              <a:t>Arvasu</a:t>
            </a:r>
            <a:r>
              <a:rPr lang="en-US" dirty="0"/>
              <a:t> to cremate the body immediately and concentrate on the performance of the penitential rites.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1B9B1951-045C-48F5-8F10-715B0714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E46A928-2176-415C-A860-8AA4A763FFF4}"/>
              </a:ext>
            </a:extLst>
          </p:cNvPr>
          <p:cNvSpPr txBox="1">
            <a:spLocks/>
          </p:cNvSpPr>
          <p:nvPr/>
        </p:nvSpPr>
        <p:spPr>
          <a:xfrm>
            <a:off x="838200" y="233265"/>
            <a:ext cx="10779096" cy="14996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 II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E7D9C3E3-19DB-40F1-9CBD-DC4A08476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76273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Night</a:t>
            </a:r>
          </a:p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Brahma Rakshasa confronts </a:t>
            </a:r>
            <a:r>
              <a:rPr lang="en-US" dirty="0" err="1">
                <a:highlight>
                  <a:srgbClr val="FFFF00"/>
                </a:highlight>
              </a:rPr>
              <a:t>Paravasu</a:t>
            </a:r>
            <a:r>
              <a:rPr lang="en-US" dirty="0">
                <a:highlight>
                  <a:srgbClr val="FFFF00"/>
                </a:highlight>
              </a:rPr>
              <a:t> in the forest.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Brahma Rakshasa called himself the brother of </a:t>
            </a:r>
            <a:r>
              <a:rPr lang="en-US" dirty="0" err="1"/>
              <a:t>Paravasu</a:t>
            </a:r>
            <a:r>
              <a:rPr lang="en-US" dirty="0"/>
              <a:t> and </a:t>
            </a:r>
            <a:r>
              <a:rPr lang="en-US" dirty="0" err="1"/>
              <a:t>Arvasu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 wants </a:t>
            </a:r>
            <a:r>
              <a:rPr lang="en-US" dirty="0" err="1"/>
              <a:t>Mokshya</a:t>
            </a:r>
            <a:r>
              <a:rPr lang="en-US" dirty="0"/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69619424-C9A3-4AFB-B42C-E2FC30057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5ACCB8A-8A05-4B83-8E83-28F02EABF5EE}"/>
              </a:ext>
            </a:extLst>
          </p:cNvPr>
          <p:cNvSpPr txBox="1">
            <a:spLocks/>
          </p:cNvSpPr>
          <p:nvPr/>
        </p:nvSpPr>
        <p:spPr>
          <a:xfrm>
            <a:off x="838200" y="233265"/>
            <a:ext cx="10779096" cy="14996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 II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185AC187-25DD-4C0E-A9A2-AF0BF6A3C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63498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Night</a:t>
            </a:r>
          </a:p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After completing the funeral rites.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Arvasu</a:t>
            </a:r>
            <a:r>
              <a:rPr lang="en-US" dirty="0"/>
              <a:t> do it alone. When he reaches at home , he finds that </a:t>
            </a:r>
            <a:r>
              <a:rPr lang="en-US" dirty="0" err="1"/>
              <a:t>Vishakha</a:t>
            </a:r>
            <a:r>
              <a:rPr lang="en-US" dirty="0"/>
              <a:t> is not in home.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Then he reaches to the fire sacrifice place. He sits there and sings a hymn.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 has been asked the questions by other </a:t>
            </a:r>
            <a:r>
              <a:rPr lang="en-US" dirty="0" err="1"/>
              <a:t>priests.Paravasu</a:t>
            </a:r>
            <a:r>
              <a:rPr lang="en-US" dirty="0"/>
              <a:t> does not recognize him.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guards push him back.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BA526CE3-8B56-4FC9-961A-82D1DA764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5EEEEC5E-F803-4DE2-BF3B-38F67EFD7EC7}"/>
              </a:ext>
            </a:extLst>
          </p:cNvPr>
          <p:cNvSpPr txBox="1">
            <a:spLocks/>
          </p:cNvSpPr>
          <p:nvPr/>
        </p:nvSpPr>
        <p:spPr>
          <a:xfrm>
            <a:off x="838200" y="233265"/>
            <a:ext cx="10779096" cy="14996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 II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F3586B67-4E7E-4547-A137-D192BF92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74324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Night</a:t>
            </a:r>
          </a:p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The outskirts of the city. The stage is filled with bodies of people sleeping. </a:t>
            </a:r>
            <a:r>
              <a:rPr lang="en-US" dirty="0" err="1">
                <a:highlight>
                  <a:srgbClr val="FFFF00"/>
                </a:highlight>
              </a:rPr>
              <a:t>Nittilai</a:t>
            </a:r>
            <a:r>
              <a:rPr lang="en-US" dirty="0">
                <a:highlight>
                  <a:srgbClr val="FFFF00"/>
                </a:highlight>
              </a:rPr>
              <a:t> sleeps next to </a:t>
            </a:r>
            <a:r>
              <a:rPr lang="en-US" dirty="0" err="1">
                <a:highlight>
                  <a:srgbClr val="FFFF00"/>
                </a:highlight>
              </a:rPr>
              <a:t>Arvasu</a:t>
            </a:r>
            <a:r>
              <a:rPr lang="en-US" dirty="0">
                <a:highlight>
                  <a:srgbClr val="FFFF00"/>
                </a:highlight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Arvasu</a:t>
            </a:r>
            <a:r>
              <a:rPr lang="en-US" dirty="0"/>
              <a:t> behave like a child.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Nittilai</a:t>
            </a:r>
            <a:r>
              <a:rPr lang="en-US" dirty="0"/>
              <a:t> tells her purpose to come there.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Arvasu</a:t>
            </a:r>
            <a:r>
              <a:rPr lang="en-US" dirty="0"/>
              <a:t> thinks that his brother did this conspiracy to stay away from </a:t>
            </a:r>
            <a:r>
              <a:rPr lang="en-US" dirty="0" err="1"/>
              <a:t>Nittilai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F5AFAB51-55C1-4F9D-BC20-A0F575CAF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Title 1">
            <a:hlinkClick r:id="rId2" action="ppaction://hlinksldjump"/>
            <a:extLst>
              <a:ext uri="{FF2B5EF4-FFF2-40B4-BE49-F238E27FC236}">
                <a16:creationId xmlns:a16="http://schemas.microsoft.com/office/drawing/2014/main" xmlns="" id="{98D9F540-EBD7-465F-8BB5-96355A4FDF05}"/>
              </a:ext>
            </a:extLst>
          </p:cNvPr>
          <p:cNvSpPr txBox="1">
            <a:spLocks/>
          </p:cNvSpPr>
          <p:nvPr/>
        </p:nvSpPr>
        <p:spPr>
          <a:xfrm>
            <a:off x="838199" y="233265"/>
            <a:ext cx="10731759" cy="149961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</a:t>
            </a:r>
            <a:r>
              <a:rPr lang="en-US" b="1" u="sng" dirty="0">
                <a:solidFill>
                  <a:schemeClr val="bg1"/>
                </a:solidFill>
              </a:rPr>
              <a:t> III</a:t>
            </a:r>
            <a:endParaRPr lang="en-IN" b="1" u="sng" dirty="0">
              <a:solidFill>
                <a:schemeClr val="bg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3B6A7692-C8C2-45DF-8291-85458F563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99463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Night</a:t>
            </a:r>
          </a:p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 Actor –Manager comes</a:t>
            </a:r>
          </a:p>
          <a:p>
            <a:pPr marL="0" indent="0" algn="ctr">
              <a:buNone/>
            </a:pPr>
            <a:endParaRPr lang="en-US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Actor-Manager comes.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 admires </a:t>
            </a:r>
            <a:r>
              <a:rPr lang="en-US" dirty="0" err="1"/>
              <a:t>Nittilai’s</a:t>
            </a:r>
            <a:r>
              <a:rPr lang="en-US" dirty="0"/>
              <a:t> selfless love and devotion for </a:t>
            </a:r>
            <a:r>
              <a:rPr lang="en-US" dirty="0" err="1"/>
              <a:t>Arvasu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In the background </a:t>
            </a:r>
            <a:r>
              <a:rPr lang="en-US" dirty="0" err="1">
                <a:highlight>
                  <a:srgbClr val="FFFF00"/>
                </a:highlight>
              </a:rPr>
              <a:t>Nittilai’s</a:t>
            </a:r>
            <a:r>
              <a:rPr lang="en-US" dirty="0">
                <a:highlight>
                  <a:srgbClr val="FFFF00"/>
                </a:highlight>
              </a:rPr>
              <a:t> brother and husband enter. They make a fire and sit near </a:t>
            </a:r>
            <a:r>
              <a:rPr lang="en-US" dirty="0" err="1">
                <a:highlight>
                  <a:srgbClr val="FFFF00"/>
                </a:highlight>
              </a:rPr>
              <a:t>it.Nittilai</a:t>
            </a:r>
            <a:r>
              <a:rPr lang="en-US" dirty="0">
                <a:highlight>
                  <a:srgbClr val="FFFF00"/>
                </a:highlight>
              </a:rPr>
              <a:t> sees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Aravsu</a:t>
            </a:r>
            <a:r>
              <a:rPr lang="en-US" dirty="0"/>
              <a:t> asks to Actor-Manager about their life.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A-</a:t>
            </a:r>
            <a:r>
              <a:rPr lang="en-US" dirty="0" err="1"/>
              <a:t>Mangaer</a:t>
            </a:r>
            <a:r>
              <a:rPr lang="en-US" dirty="0"/>
              <a:t> admires </a:t>
            </a:r>
            <a:r>
              <a:rPr lang="en-US" dirty="0" err="1"/>
              <a:t>Arvasu’s</a:t>
            </a:r>
            <a:r>
              <a:rPr lang="en-US" dirty="0"/>
              <a:t> dance.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1AFE398-1A10-4F96-AA85-6E7CD8746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677" y="2084832"/>
            <a:ext cx="2050923" cy="23308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xmlns="" id="{4BB629FE-91D6-4DE6-BD7A-D872E34C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0C0A184E-FFFA-450F-8A49-BBE754CB220D}"/>
              </a:ext>
            </a:extLst>
          </p:cNvPr>
          <p:cNvSpPr txBox="1">
            <a:spLocks/>
          </p:cNvSpPr>
          <p:nvPr/>
        </p:nvSpPr>
        <p:spPr>
          <a:xfrm>
            <a:off x="838199" y="233265"/>
            <a:ext cx="10731759" cy="149961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</a:t>
            </a:r>
            <a:r>
              <a:rPr lang="en-US" b="1" u="sng">
                <a:solidFill>
                  <a:schemeClr val="bg1"/>
                </a:solidFill>
              </a:rPr>
              <a:t> III</a:t>
            </a:r>
            <a:endParaRPr lang="en-IN" b="1" u="sng" dirty="0">
              <a:solidFill>
                <a:schemeClr val="bg1"/>
              </a:solidFill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F950B6EA-11C1-4F8E-B3E7-3B074A05C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87823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9DD0F-DD3B-402A-816B-F047236C5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3265"/>
            <a:ext cx="10731759" cy="1499616"/>
          </a:xfrm>
          <a:ln/>
          <a:effectLst>
            <a:innerShdw blurRad="114300">
              <a:prstClr val="black"/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u="sng" dirty="0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ACT</a:t>
            </a:r>
            <a:r>
              <a:rPr lang="en-US" b="1" u="sng" dirty="0">
                <a:solidFill>
                  <a:schemeClr val="bg1"/>
                </a:solidFill>
              </a:rPr>
              <a:t> III</a:t>
            </a:r>
            <a:endParaRPr lang="en-IN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Night</a:t>
            </a:r>
          </a:p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Nittilai</a:t>
            </a:r>
            <a:r>
              <a:rPr lang="en-US" dirty="0">
                <a:highlight>
                  <a:srgbClr val="FFFF00"/>
                </a:highlight>
              </a:rPr>
              <a:t> comes rushing in.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Arvasu</a:t>
            </a:r>
            <a:r>
              <a:rPr lang="en-US" dirty="0"/>
              <a:t> </a:t>
            </a:r>
            <a:r>
              <a:rPr lang="en-US" dirty="0" err="1"/>
              <a:t>sents</a:t>
            </a:r>
            <a:r>
              <a:rPr lang="en-US" dirty="0"/>
              <a:t> her in the forest to became safe.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Actor-manager tells him about the performance.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Play </a:t>
            </a:r>
            <a:r>
              <a:rPr lang="en-US" dirty="0">
                <a:highlight>
                  <a:srgbClr val="FF0000"/>
                </a:highlight>
              </a:rPr>
              <a:t>“The Triumph of Lord Indra” </a:t>
            </a:r>
            <a:r>
              <a:rPr lang="en-US" dirty="0"/>
              <a:t>is ready for performance.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Vritra acted by </a:t>
            </a:r>
            <a:r>
              <a:rPr lang="en-US" dirty="0" err="1"/>
              <a:t>Arvasu</a:t>
            </a:r>
            <a:r>
              <a:rPr lang="en-US" dirty="0"/>
              <a:t>; &amp; Indra acted by Actor-</a:t>
            </a:r>
            <a:r>
              <a:rPr lang="en-US" dirty="0" err="1"/>
              <a:t>Mangaer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Actor-Manager comes with costumes and the masks of </a:t>
            </a:r>
            <a:r>
              <a:rPr lang="en-US" dirty="0" err="1"/>
              <a:t>Virtra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BE3CDA-A596-48DF-92D8-F18260D0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38014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Night</a:t>
            </a:r>
          </a:p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Arvasu</a:t>
            </a:r>
            <a:r>
              <a:rPr lang="en-US" dirty="0">
                <a:highlight>
                  <a:srgbClr val="FFFF00"/>
                </a:highlight>
              </a:rPr>
              <a:t> puts on the mask of Vritra.</a:t>
            </a:r>
          </a:p>
          <a:p>
            <a:pPr marL="0" indent="0" algn="ctr">
              <a:buNone/>
            </a:pPr>
            <a:r>
              <a:rPr lang="en-US" dirty="0">
                <a:highlight>
                  <a:srgbClr val="FF0000"/>
                </a:highlight>
              </a:rPr>
              <a:t>Dramatic Technique –Play within play.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highlight>
                  <a:srgbClr val="000000"/>
                </a:highlight>
              </a:rPr>
              <a:t>Entitled “ The Triumph of Lord Indra”.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Arvasu</a:t>
            </a:r>
            <a:r>
              <a:rPr lang="en-US" dirty="0"/>
              <a:t> performs the role of Vritra.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Actor-Manager performs the role of Indra.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81896"/>
            <a:ext cx="838200" cy="657610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3B00F89C-02F6-4C12-9F60-9E05A2147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Title 1">
            <a:hlinkClick r:id="rId2" action="ppaction://hlinksldjump"/>
            <a:extLst>
              <a:ext uri="{FF2B5EF4-FFF2-40B4-BE49-F238E27FC236}">
                <a16:creationId xmlns:a16="http://schemas.microsoft.com/office/drawing/2014/main" xmlns="" id="{9F14480F-AC0A-45D9-A9FF-D40463343B4E}"/>
              </a:ext>
            </a:extLst>
          </p:cNvPr>
          <p:cNvSpPr txBox="1">
            <a:spLocks/>
          </p:cNvSpPr>
          <p:nvPr/>
        </p:nvSpPr>
        <p:spPr>
          <a:xfrm>
            <a:off x="838200" y="281896"/>
            <a:ext cx="10815735" cy="149961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The Epilogue</a:t>
            </a:r>
            <a:endParaRPr lang="en-IN" b="1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6A9BA919-EA52-45C8-95D7-EEDB1A3CA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76A9666-CF01-4E52-BD8A-F9DF83BC0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624" y="4121448"/>
            <a:ext cx="5551196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3677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971592-3BA7-459A-A705-08BD3B7B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615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About Author’s Play</a:t>
            </a:r>
            <a:endParaRPr lang="en-IN" sz="3600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0AC1A5AD-AE63-4615-B281-06223638CF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098970" y="597159"/>
            <a:ext cx="3027817" cy="5542384"/>
          </a:xfr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E781643A-8028-4150-A4AD-DDCDA76BF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268963"/>
            <a:ext cx="6932612" cy="4600025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Tughlaq</a:t>
            </a:r>
            <a:r>
              <a:rPr lang="en-IN" sz="2400" dirty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, </a:t>
            </a:r>
            <a:endParaRPr lang="en-IN" sz="2400" dirty="0" smtClean="0">
              <a:solidFill>
                <a:srgbClr val="20212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400" dirty="0" err="1" smtClean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5" tooltip="Sangeetha Sagara Ganayogi Panchakshara Gavai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Hayavadana</a:t>
            </a:r>
            <a:r>
              <a:rPr lang="en-IN" sz="2400" dirty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, </a:t>
            </a:r>
            <a:endParaRPr lang="en-IN" sz="2400" dirty="0" smtClean="0">
              <a:solidFill>
                <a:srgbClr val="20212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400" dirty="0" err="1" smtClean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Yayati</a:t>
            </a:r>
            <a:r>
              <a:rPr lang="en-IN" sz="2400" dirty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, </a:t>
            </a:r>
            <a:endParaRPr lang="en-IN" sz="2400" dirty="0" smtClean="0">
              <a:solidFill>
                <a:srgbClr val="20212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400" dirty="0" err="1" smtClean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Nagamandala</a:t>
            </a:r>
            <a:r>
              <a:rPr lang="en-IN" sz="2400" dirty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Play with Cobra, </a:t>
            </a:r>
            <a:endParaRPr lang="en-IN" sz="2400" dirty="0" smtClean="0">
              <a:solidFill>
                <a:srgbClr val="20212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Fire </a:t>
            </a:r>
            <a:r>
              <a:rPr lang="en-IN" sz="2400" dirty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and the Rain, </a:t>
            </a:r>
            <a:r>
              <a:rPr lang="en-IN" sz="2400" dirty="0" smtClean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1998</a:t>
            </a:r>
            <a:r>
              <a:rPr lang="en-IN" sz="2400" dirty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Bali : The Sacrifice, </a:t>
            </a:r>
            <a:endParaRPr lang="en-IN" sz="2400" dirty="0" smtClean="0">
              <a:solidFill>
                <a:srgbClr val="20212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Tale </a:t>
            </a:r>
            <a:r>
              <a:rPr lang="en-IN" sz="2400" dirty="0" err="1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Danda</a:t>
            </a:r>
            <a:r>
              <a:rPr lang="en-IN" sz="2400" dirty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, </a:t>
            </a:r>
            <a:endParaRPr lang="en-IN" sz="2400" dirty="0" smtClean="0">
              <a:solidFill>
                <a:srgbClr val="20212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Wedding </a:t>
            </a:r>
            <a:r>
              <a:rPr lang="en-IN" sz="2400" dirty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Album, </a:t>
            </a:r>
            <a:endParaRPr lang="en-IN" sz="2400" dirty="0" smtClean="0">
              <a:solidFill>
                <a:srgbClr val="20212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Boiled </a:t>
            </a:r>
            <a:r>
              <a:rPr lang="en-IN" sz="2400" dirty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Beans on Toast, </a:t>
            </a:r>
            <a:r>
              <a:rPr lang="en-IN" sz="2400" dirty="0" smtClean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2014</a:t>
            </a:r>
            <a:r>
              <a:rPr lang="en-IN" sz="2400" dirty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Crossing to </a:t>
            </a:r>
            <a:r>
              <a:rPr lang="en-IN" sz="2400" dirty="0" err="1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Talikota</a:t>
            </a:r>
            <a:r>
              <a:rPr lang="en-IN" sz="2400" dirty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, </a:t>
            </a:r>
            <a:r>
              <a:rPr lang="en-IN" sz="2400" dirty="0" smtClean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2019</a:t>
            </a:r>
            <a:r>
              <a:rPr lang="en-IN" sz="2400" dirty="0">
                <a:solidFill>
                  <a:srgbClr val="20212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  <a:p>
            <a:pPr algn="l"/>
            <a:endParaRPr lang="en-US" sz="2400" b="0" i="0" dirty="0">
              <a:solidFill>
                <a:srgbClr val="202122"/>
              </a:solidFill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IN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IN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Oval 4">
            <a:hlinkClick r:id="rId6" action="ppaction://hlinksldjump"/>
            <a:extLst>
              <a:ext uri="{FF2B5EF4-FFF2-40B4-BE49-F238E27FC236}">
                <a16:creationId xmlns:a16="http://schemas.microsoft.com/office/drawing/2014/main" xmlns="" id="{ABAA5F24-79C1-40A2-BFC1-0CB6AA6D726C}"/>
              </a:ext>
            </a:extLst>
          </p:cNvPr>
          <p:cNvSpPr/>
          <p:nvPr/>
        </p:nvSpPr>
        <p:spPr>
          <a:xfrm>
            <a:off x="1912776" y="6139543"/>
            <a:ext cx="1502228" cy="475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7292BEBD-9F15-416D-A58C-2AA3A0360783}"/>
                  </a:ext>
                </a:extLst>
              </p14:cNvPr>
              <p14:cNvContentPartPr/>
              <p14:nvPr/>
            </p14:nvContentPartPr>
            <p14:xfrm>
              <a:off x="1308240" y="2330280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292BEBD-9F15-416D-A58C-2AA3A036078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92400" y="2266920"/>
                <a:ext cx="31680" cy="127080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Footer Placeholder 18">
            <a:extLst>
              <a:ext uri="{FF2B5EF4-FFF2-40B4-BE49-F238E27FC236}">
                <a16:creationId xmlns:a16="http://schemas.microsoft.com/office/drawing/2014/main" xmlns="" id="{5374AE1D-40BE-4910-A479-735B5B87E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55692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Aravsu</a:t>
            </a:r>
            <a:r>
              <a:rPr lang="en-US" dirty="0"/>
              <a:t> enters on the stage and dance violently and wild roar and jumps up.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Vishwarupa</a:t>
            </a:r>
            <a:r>
              <a:rPr lang="en-US" dirty="0"/>
              <a:t>( brother of Vritra)  and Vritra dance together for showing their bounding.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Both are the son of Lord Brahma.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Indra invites </a:t>
            </a:r>
            <a:r>
              <a:rPr lang="en-US" dirty="0" err="1"/>
              <a:t>Vishwarupa</a:t>
            </a:r>
            <a:r>
              <a:rPr lang="en-US" dirty="0"/>
              <a:t> for fire-sacrifice ceremony to glad their father Lord </a:t>
            </a:r>
            <a:r>
              <a:rPr lang="en-US" dirty="0" err="1"/>
              <a:t>Bramha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But Indra does not give permission to Vritra to enter the Altar. </a:t>
            </a:r>
            <a:r>
              <a:rPr lang="en-US" dirty="0" err="1"/>
              <a:t>Becasue</a:t>
            </a:r>
            <a:r>
              <a:rPr lang="en-US" dirty="0"/>
              <a:t> his mother was demoness.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Vishwarupa</a:t>
            </a:r>
            <a:r>
              <a:rPr lang="en-US" dirty="0"/>
              <a:t> only enters there.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5C6ADE-AD0D-4AAF-AA17-7365EB0F0D19}"/>
              </a:ext>
            </a:extLst>
          </p:cNvPr>
          <p:cNvSpPr/>
          <p:nvPr/>
        </p:nvSpPr>
        <p:spPr>
          <a:xfrm>
            <a:off x="0" y="233265"/>
            <a:ext cx="838200" cy="662473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1CC8109-5BF9-4DD6-883B-3A25EE177743}"/>
              </a:ext>
            </a:extLst>
          </p:cNvPr>
          <p:cNvSpPr/>
          <p:nvPr/>
        </p:nvSpPr>
        <p:spPr>
          <a:xfrm>
            <a:off x="0" y="281896"/>
            <a:ext cx="838200" cy="657610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08E790D2-FBE6-46DE-8672-72941502F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020671D-F47D-4B74-918D-9AB3F1846204}"/>
              </a:ext>
            </a:extLst>
          </p:cNvPr>
          <p:cNvSpPr txBox="1">
            <a:spLocks/>
          </p:cNvSpPr>
          <p:nvPr/>
        </p:nvSpPr>
        <p:spPr>
          <a:xfrm>
            <a:off x="838200" y="281896"/>
            <a:ext cx="10815735" cy="149961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The Epilogue</a:t>
            </a:r>
            <a:endParaRPr lang="en-IN" b="1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6A4BBC31-4897-428F-AB37-4E4766501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68509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5D4E958-1643-41D9-AF08-F1FBEF702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400" y="2246176"/>
            <a:ext cx="2533650" cy="402336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Only gods and good people are invited.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Vritra says that Gods should never be trusted. This Indra is treacherous.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Brahma gives birth to Vritra to protect </a:t>
            </a:r>
            <a:r>
              <a:rPr lang="en-US" dirty="0" err="1"/>
              <a:t>Vishwarupa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Vishwarupa</a:t>
            </a:r>
            <a:r>
              <a:rPr lang="en-US" dirty="0"/>
              <a:t> only enters there.</a:t>
            </a:r>
          </a:p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Indra laughing silently ,moves behind him, takes up his thunder-bold takes aim and plunges it into </a:t>
            </a:r>
            <a:r>
              <a:rPr lang="en-US" dirty="0" err="1">
                <a:highlight>
                  <a:srgbClr val="FFFF00"/>
                </a:highlight>
              </a:rPr>
              <a:t>Vishwarupa’s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back.Vishwarupa</a:t>
            </a:r>
            <a:r>
              <a:rPr lang="en-US" dirty="0">
                <a:highlight>
                  <a:srgbClr val="FFFF00"/>
                </a:highlight>
              </a:rPr>
              <a:t> screams.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122C5B4D-D988-4CEF-BF94-06941DA96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BBDD6165-6FCA-49F5-8ABF-23E0252196CC}"/>
              </a:ext>
            </a:extLst>
          </p:cNvPr>
          <p:cNvSpPr txBox="1">
            <a:spLocks/>
          </p:cNvSpPr>
          <p:nvPr/>
        </p:nvSpPr>
        <p:spPr>
          <a:xfrm>
            <a:off x="838200" y="281896"/>
            <a:ext cx="10815735" cy="149961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The Epilogue</a:t>
            </a:r>
            <a:endParaRPr lang="en-IN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F502B26-3C09-495B-B51B-E204DFCEC18F}"/>
              </a:ext>
            </a:extLst>
          </p:cNvPr>
          <p:cNvSpPr/>
          <p:nvPr/>
        </p:nvSpPr>
        <p:spPr>
          <a:xfrm>
            <a:off x="0" y="281896"/>
            <a:ext cx="838200" cy="657610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D628FD55-158D-4B9A-84B7-0966DFDF5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50219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highlight>
                  <a:srgbClr val="FFFF00"/>
                </a:highlight>
              </a:rPr>
              <a:t>Paravasu</a:t>
            </a:r>
            <a:r>
              <a:rPr lang="en-US" dirty="0">
                <a:highlight>
                  <a:srgbClr val="FFFF00"/>
                </a:highlight>
              </a:rPr>
              <a:t> , who has been watching impassively until now, jumps to his feet.</a:t>
            </a:r>
          </a:p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Brahma rakshasa stands behind the </a:t>
            </a:r>
            <a:r>
              <a:rPr lang="en-US" dirty="0" err="1">
                <a:highlight>
                  <a:srgbClr val="FFFF00"/>
                </a:highlight>
              </a:rPr>
              <a:t>Paravasu</a:t>
            </a:r>
            <a:r>
              <a:rPr lang="en-US" dirty="0">
                <a:highlight>
                  <a:srgbClr val="FFFF00"/>
                </a:highlight>
              </a:rPr>
              <a:t> talks to each other.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Brahma Rakshasa wants his Mukti.</a:t>
            </a:r>
            <a:endParaRPr lang="en-US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Paravasu</a:t>
            </a:r>
            <a:r>
              <a:rPr lang="en-US" dirty="0"/>
              <a:t> explains the means of this act.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7483B67-440E-4E96-B9EE-057E123C5687}"/>
              </a:ext>
            </a:extLst>
          </p:cNvPr>
          <p:cNvSpPr/>
          <p:nvPr/>
        </p:nvSpPr>
        <p:spPr>
          <a:xfrm>
            <a:off x="0" y="281896"/>
            <a:ext cx="838200" cy="657610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AC2114F9-EAED-4ADB-A301-1EBDAD02B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A188DF23-7278-4822-8466-01AD4F601DD0}"/>
              </a:ext>
            </a:extLst>
          </p:cNvPr>
          <p:cNvSpPr txBox="1">
            <a:spLocks/>
          </p:cNvSpPr>
          <p:nvPr/>
        </p:nvSpPr>
        <p:spPr>
          <a:xfrm>
            <a:off x="838200" y="281896"/>
            <a:ext cx="10815735" cy="149961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The Epilogue</a:t>
            </a:r>
            <a:endParaRPr lang="en-IN" b="1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03A616AE-ABCF-4490-A5F3-AE598FB7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3384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highlight>
                  <a:srgbClr val="FFFF00"/>
                </a:highlight>
              </a:rPr>
              <a:t>Vitra</a:t>
            </a:r>
            <a:r>
              <a:rPr lang="en-US" dirty="0">
                <a:highlight>
                  <a:srgbClr val="FFFF00"/>
                </a:highlight>
              </a:rPr>
              <a:t> enters in the enclosure.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Ask about this treachery.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Vitra</a:t>
            </a:r>
            <a:r>
              <a:rPr lang="en-US" dirty="0"/>
              <a:t> catches the Lord </a:t>
            </a:r>
            <a:r>
              <a:rPr lang="en-US" dirty="0" err="1"/>
              <a:t>Indra.Vitra</a:t>
            </a:r>
            <a:r>
              <a:rPr lang="en-US" dirty="0"/>
              <a:t> becomes violent.(end of Play within play here.)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Actor-Manager tells to Kings it is not a part of our drama. The masks is come alive.</a:t>
            </a:r>
          </a:p>
          <a:p>
            <a:pPr marL="0" indent="0" algn="ctr">
              <a:buNone/>
            </a:pPr>
            <a:r>
              <a:rPr lang="en-US" dirty="0" err="1">
                <a:highlight>
                  <a:srgbClr val="FFFF00"/>
                </a:highlight>
              </a:rPr>
              <a:t>Aravasu</a:t>
            </a:r>
            <a:r>
              <a:rPr lang="en-US" dirty="0">
                <a:highlight>
                  <a:srgbClr val="FFFF00"/>
                </a:highlight>
              </a:rPr>
              <a:t> rushes into the sacrificial pavilion.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75D8DB1-C2E8-4C52-B239-153D7BE7596D}"/>
              </a:ext>
            </a:extLst>
          </p:cNvPr>
          <p:cNvSpPr/>
          <p:nvPr/>
        </p:nvSpPr>
        <p:spPr>
          <a:xfrm>
            <a:off x="0" y="281896"/>
            <a:ext cx="838200" cy="657610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03495814-3028-446D-8A4D-3C443BBD1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D3407DEF-4BD5-4C4B-9E74-5E7B3EB873AE}"/>
              </a:ext>
            </a:extLst>
          </p:cNvPr>
          <p:cNvSpPr txBox="1">
            <a:spLocks/>
          </p:cNvSpPr>
          <p:nvPr/>
        </p:nvSpPr>
        <p:spPr>
          <a:xfrm>
            <a:off x="838200" y="281896"/>
            <a:ext cx="10815735" cy="149961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The Epilogue</a:t>
            </a:r>
            <a:endParaRPr lang="en-IN" b="1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13E4AF44-8DBE-4F70-A428-24182A846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90047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highlight>
                  <a:srgbClr val="FFFF00"/>
                </a:highlight>
              </a:rPr>
              <a:t>Arvasu</a:t>
            </a:r>
            <a:r>
              <a:rPr lang="en-US" dirty="0">
                <a:highlight>
                  <a:srgbClr val="FFFF00"/>
                </a:highlight>
              </a:rPr>
              <a:t> fires to pavilion.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kings urges Chief Priest to stop this violence.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Paravasu</a:t>
            </a:r>
            <a:r>
              <a:rPr lang="en-US" dirty="0"/>
              <a:t> , himself, devotes to the fire sacrifice.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Meanwhile </a:t>
            </a:r>
            <a:r>
              <a:rPr lang="en-US" dirty="0" err="1"/>
              <a:t>Nittilai</a:t>
            </a:r>
            <a:r>
              <a:rPr lang="en-US" dirty="0"/>
              <a:t> aware </a:t>
            </a:r>
            <a:r>
              <a:rPr lang="en-US" dirty="0" err="1"/>
              <a:t>Arvasu</a:t>
            </a:r>
            <a:r>
              <a:rPr lang="en-US" dirty="0"/>
              <a:t>. He is stable now.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Nittilai’s</a:t>
            </a:r>
            <a:r>
              <a:rPr lang="en-US" dirty="0"/>
              <a:t> brother and Husband kills </a:t>
            </a:r>
            <a:r>
              <a:rPr lang="en-US" dirty="0" err="1"/>
              <a:t>Nittilai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Lord Indra become glad and appears in front of </a:t>
            </a:r>
            <a:r>
              <a:rPr lang="en-US" dirty="0" err="1"/>
              <a:t>Arvasu.Ask</a:t>
            </a:r>
            <a:r>
              <a:rPr lang="en-US" dirty="0"/>
              <a:t> about boon.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F91C77F-BC0E-4F64-A49B-A53C87F5E208}"/>
              </a:ext>
            </a:extLst>
          </p:cNvPr>
          <p:cNvSpPr/>
          <p:nvPr/>
        </p:nvSpPr>
        <p:spPr>
          <a:xfrm>
            <a:off x="0" y="281896"/>
            <a:ext cx="838200" cy="657610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C9AF5617-9E11-41E7-B3CC-03403D791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06D896D-1B49-4690-9E0C-7553BBF3511D}"/>
              </a:ext>
            </a:extLst>
          </p:cNvPr>
          <p:cNvSpPr txBox="1">
            <a:spLocks/>
          </p:cNvSpPr>
          <p:nvPr/>
        </p:nvSpPr>
        <p:spPr>
          <a:xfrm>
            <a:off x="838200" y="281896"/>
            <a:ext cx="10815735" cy="149961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The Epilogue</a:t>
            </a:r>
            <a:endParaRPr lang="en-IN" b="1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ED13C961-CC75-448E-82C4-D2D766B29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19957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Aravsu</a:t>
            </a:r>
            <a:r>
              <a:rPr lang="en-US" dirty="0"/>
              <a:t> tells him I don’t need any boon. Other need.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Indra tells him I am happy on your performance.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Brahma </a:t>
            </a:r>
            <a:r>
              <a:rPr lang="en-US" dirty="0" err="1"/>
              <a:t>Rakshash</a:t>
            </a:r>
            <a:r>
              <a:rPr lang="en-US" dirty="0"/>
              <a:t> tells to </a:t>
            </a:r>
            <a:r>
              <a:rPr lang="en-US" dirty="0" err="1"/>
              <a:t>Arvasu</a:t>
            </a:r>
            <a:r>
              <a:rPr lang="en-US" dirty="0"/>
              <a:t> release from this bondage.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People’s wants Rain.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Arvasu</a:t>
            </a:r>
            <a:r>
              <a:rPr lang="en-US" dirty="0"/>
              <a:t> tells that give back the life of </a:t>
            </a:r>
            <a:r>
              <a:rPr lang="en-US" dirty="0" err="1"/>
              <a:t>Nittilai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Indra tells him that If the recall </a:t>
            </a:r>
            <a:r>
              <a:rPr lang="en-US" dirty="0" err="1"/>
              <a:t>Nittilai</a:t>
            </a:r>
            <a:r>
              <a:rPr lang="en-US" dirty="0"/>
              <a:t> all the characters will be appeared as it is. The wheel of time works again.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5F98EFD-CB88-4DD6-B20B-ADC388788595}"/>
              </a:ext>
            </a:extLst>
          </p:cNvPr>
          <p:cNvSpPr/>
          <p:nvPr/>
        </p:nvSpPr>
        <p:spPr>
          <a:xfrm>
            <a:off x="0" y="281896"/>
            <a:ext cx="838200" cy="657610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BEE8627A-92C5-43E5-8ED8-8724A8CDF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C2D3D043-6AFB-48AD-80A7-4FC5293EF6E5}"/>
              </a:ext>
            </a:extLst>
          </p:cNvPr>
          <p:cNvSpPr txBox="1">
            <a:spLocks/>
          </p:cNvSpPr>
          <p:nvPr/>
        </p:nvSpPr>
        <p:spPr>
          <a:xfrm>
            <a:off x="838200" y="281896"/>
            <a:ext cx="10815735" cy="149961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The Epilogue</a:t>
            </a:r>
            <a:endParaRPr lang="en-IN" b="1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1B8B0C24-BCF7-456C-A213-5A45B95C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23197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31D41-1226-4E15-8462-2A321B09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Aravsu</a:t>
            </a:r>
            <a:r>
              <a:rPr lang="en-US" dirty="0"/>
              <a:t> finally wants the Mukti of Brahma </a:t>
            </a:r>
            <a:r>
              <a:rPr lang="en-US" dirty="0" err="1"/>
              <a:t>Rakshsa</a:t>
            </a:r>
            <a:r>
              <a:rPr lang="en-US" dirty="0"/>
              <a:t>, because if </a:t>
            </a:r>
            <a:r>
              <a:rPr lang="en-US" dirty="0" err="1"/>
              <a:t>Nittilai</a:t>
            </a:r>
            <a:r>
              <a:rPr lang="en-US" dirty="0"/>
              <a:t> alive she should be done same.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This epilogue ends with the Rain.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C99BE79-6026-43A9-BE1D-79F5E56B8825}"/>
              </a:ext>
            </a:extLst>
          </p:cNvPr>
          <p:cNvSpPr/>
          <p:nvPr/>
        </p:nvSpPr>
        <p:spPr>
          <a:xfrm>
            <a:off x="0" y="281896"/>
            <a:ext cx="838200" cy="657610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A9118EFA-020B-4A88-B9E0-EF77E05A8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301232CE-9BE2-479D-90A3-8963E78F190E}"/>
              </a:ext>
            </a:extLst>
          </p:cNvPr>
          <p:cNvSpPr txBox="1">
            <a:spLocks/>
          </p:cNvSpPr>
          <p:nvPr/>
        </p:nvSpPr>
        <p:spPr>
          <a:xfrm>
            <a:off x="838200" y="281896"/>
            <a:ext cx="10815735" cy="149961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The Epilogue</a:t>
            </a:r>
            <a:endParaRPr lang="en-IN" b="1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F1FA411E-3C74-4C18-84D1-17F212696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D6C2156-2676-4AF3-B562-582FCBAB2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764" y="2084832"/>
            <a:ext cx="476250" cy="571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FECBD352-7A3E-44BC-8649-949A0D52AF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201" y="2084832"/>
            <a:ext cx="476250" cy="5715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DE5F3F5-2744-49BF-9C32-01344E191F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119" y="2084832"/>
            <a:ext cx="476250" cy="5715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754FB1A-6660-4B81-AC00-DDB5AC02C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262" y="2084832"/>
            <a:ext cx="476250" cy="5715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F50E0134-8E39-4727-9A4C-49BFCD6837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622" y="2084832"/>
            <a:ext cx="476250" cy="5715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6BDC07E5-0D58-49A6-A087-AA85306A8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8765" y="2084832"/>
            <a:ext cx="476250" cy="5715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C2BBC72A-E69E-452D-8D7D-0CAB0A12F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133" y="2084637"/>
            <a:ext cx="476250" cy="571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86535C55-3916-409F-A6B0-CE8EDD1FBC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570" y="2084637"/>
            <a:ext cx="476250" cy="5715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F1CDC937-D5E2-4E17-A4A1-D6A86377B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488" y="2084637"/>
            <a:ext cx="476250" cy="5715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9413B5C5-2DD3-4BAC-AE66-7A093BB5A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631" y="2084637"/>
            <a:ext cx="476250" cy="5715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484E0A57-5C8A-4022-9E59-FFAC73C3D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991" y="2084637"/>
            <a:ext cx="476250" cy="5715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0AC7A0D6-2EF9-4A1D-AEB6-3600E62F1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134" y="2084637"/>
            <a:ext cx="476250" cy="5715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87E1DB44-7900-4C30-A55B-3F27FDE2D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691" y="2081940"/>
            <a:ext cx="476250" cy="5715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AEEAFE72-A59D-4876-B8CA-41CD8C77C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128" y="2081940"/>
            <a:ext cx="476250" cy="5715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38B7E60E-E3C5-4518-97D9-628950642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046" y="2081940"/>
            <a:ext cx="476250" cy="5715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693D0014-AB26-4CA7-9F42-9FB2560198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189" y="2081940"/>
            <a:ext cx="476250" cy="5715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ED968724-3968-4F21-BA94-A001635FF7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549" y="2081940"/>
            <a:ext cx="476250" cy="5715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0E850A8E-DB73-4789-9523-F4F6BFB60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692" y="2081940"/>
            <a:ext cx="476250" cy="5715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AED59D1F-7B86-4570-A731-CC87CDF1A9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4" y="2081940"/>
            <a:ext cx="476250" cy="5715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46E6D41E-E243-4366-A179-769FAE51AE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81" y="2081940"/>
            <a:ext cx="476250" cy="5715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57BF791E-69C8-4785-86C7-2902BD8E76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99" y="2081940"/>
            <a:ext cx="476250" cy="5715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B647EFAB-E7F7-4851-9FF4-32001B544D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342" y="2081940"/>
            <a:ext cx="476250" cy="5715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33597E34-AE40-42B9-944A-2C8B54E7C0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702" y="2081940"/>
            <a:ext cx="476250" cy="5715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86C9E672-4E68-4BEC-98E4-DEE9680FC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845" y="2081940"/>
            <a:ext cx="4762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7217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B7BC6C57-7245-49B1-8E32-401848053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976"/>
            <a:ext cx="10274549" cy="1499616"/>
          </a:xfr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en-US" b="1" i="1" dirty="0">
                <a:solidFill>
                  <a:schemeClr val="accent1"/>
                </a:solidFill>
                <a:hlinkClick r:id="rId2" action="ppaction://hlinksldjump"/>
              </a:rPr>
              <a:t>About the Play</a:t>
            </a:r>
            <a:endParaRPr lang="en-IN" b="1" i="1" dirty="0">
              <a:solidFill>
                <a:schemeClr val="accent1"/>
              </a:solidFill>
              <a:hlinkClick r:id="rId2" action="ppaction://hlinksldjump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58B19CA-23B9-43C3-8C53-9E19A8EFE911}"/>
              </a:ext>
            </a:extLst>
          </p:cNvPr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r>
              <a:rPr lang="en-US" dirty="0"/>
              <a:t>Translated work of Kannada play  </a:t>
            </a:r>
            <a:r>
              <a:rPr lang="en-US" b="1" dirty="0">
                <a:highlight>
                  <a:srgbClr val="FFFF00"/>
                </a:highlight>
              </a:rPr>
              <a:t>“ Agni </a:t>
            </a:r>
            <a:r>
              <a:rPr lang="en-US" b="1" dirty="0" err="1">
                <a:highlight>
                  <a:srgbClr val="FFFF00"/>
                </a:highlight>
              </a:rPr>
              <a:t>Mattu</a:t>
            </a:r>
            <a:r>
              <a:rPr lang="en-US" b="1" dirty="0">
                <a:highlight>
                  <a:srgbClr val="FFFF00"/>
                </a:highlight>
              </a:rPr>
              <a:t> Male”.</a:t>
            </a:r>
          </a:p>
          <a:p>
            <a:r>
              <a:rPr lang="en-US" dirty="0" err="1"/>
              <a:t>Angni</a:t>
            </a:r>
            <a:r>
              <a:rPr lang="en-US" dirty="0"/>
              <a:t> and Rain  have set counterpointing to each other such as Indo-Aryan and Dravidian language..</a:t>
            </a:r>
          </a:p>
          <a:p>
            <a:r>
              <a:rPr lang="en-US" dirty="0"/>
              <a:t>Between the Sacred and the Secular.</a:t>
            </a:r>
          </a:p>
          <a:p>
            <a:endParaRPr lang="en-US" dirty="0"/>
          </a:p>
          <a:p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747F688-17F5-415B-8912-58192263EB1A}"/>
              </a:ext>
            </a:extLst>
          </p:cNvPr>
          <p:cNvSpPr/>
          <p:nvPr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F8D671A-CACC-4267-BB8B-1D8652F2D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74509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B7BC6C57-7245-49B1-8E32-401848053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993"/>
            <a:ext cx="10236740" cy="1499616"/>
          </a:xfr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 algn="ctr"/>
            <a:r>
              <a:rPr lang="en-US" b="1" i="1" dirty="0">
                <a:solidFill>
                  <a:srgbClr val="FF0000"/>
                </a:solidFill>
                <a:hlinkClick r:id="rId2" action="ppaction://hlinksldjump"/>
              </a:rPr>
              <a:t>The myth of </a:t>
            </a:r>
            <a:r>
              <a:rPr lang="en-US" b="1" i="1" dirty="0" err="1">
                <a:solidFill>
                  <a:srgbClr val="FF0000"/>
                </a:solidFill>
                <a:hlinkClick r:id="rId2" action="ppaction://hlinksldjump"/>
              </a:rPr>
              <a:t>Yavakri</a:t>
            </a:r>
            <a:endParaRPr lang="en-IN" b="1" i="1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58B19CA-23B9-43C3-8C53-9E19A8EFE911}"/>
              </a:ext>
            </a:extLst>
          </p:cNvPr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r>
              <a:rPr lang="en-US" dirty="0"/>
              <a:t>The myth of </a:t>
            </a:r>
            <a:r>
              <a:rPr lang="en-US" dirty="0" err="1"/>
              <a:t>Yavakri</a:t>
            </a:r>
            <a:r>
              <a:rPr lang="en-US" dirty="0"/>
              <a:t> (or </a:t>
            </a:r>
            <a:r>
              <a:rPr lang="en-US" dirty="0" err="1"/>
              <a:t>Yavakrita</a:t>
            </a:r>
            <a:r>
              <a:rPr lang="en-US" dirty="0"/>
              <a:t>) occurs in </a:t>
            </a:r>
            <a:r>
              <a:rPr lang="en-US" b="1" dirty="0">
                <a:highlight>
                  <a:srgbClr val="FFFF00"/>
                </a:highlight>
              </a:rPr>
              <a:t>Chapters 135-38</a:t>
            </a:r>
          </a:p>
          <a:p>
            <a:r>
              <a:rPr lang="en-US" dirty="0"/>
              <a:t> of </a:t>
            </a:r>
            <a:r>
              <a:rPr lang="en-US" b="1" dirty="0">
                <a:highlight>
                  <a:srgbClr val="FFFF00"/>
                </a:highlight>
              </a:rPr>
              <a:t>the Vana Parva </a:t>
            </a:r>
            <a:r>
              <a:rPr lang="en-US" dirty="0"/>
              <a:t>(forest Canto) of </a:t>
            </a:r>
            <a:r>
              <a:rPr lang="en-US" b="1" dirty="0">
                <a:highlight>
                  <a:srgbClr val="FFFF00"/>
                </a:highlight>
              </a:rPr>
              <a:t>the Mahabharata</a:t>
            </a:r>
            <a:r>
              <a:rPr lang="en-US" dirty="0"/>
              <a:t>. </a:t>
            </a:r>
          </a:p>
          <a:p>
            <a:r>
              <a:rPr lang="en-US" dirty="0"/>
              <a:t>It is </a:t>
            </a:r>
            <a:r>
              <a:rPr lang="en-US" dirty="0">
                <a:highlight>
                  <a:srgbClr val="FFFF00"/>
                </a:highlight>
              </a:rPr>
              <a:t>narrated by </a:t>
            </a:r>
            <a:r>
              <a:rPr lang="en-US" dirty="0"/>
              <a:t>the ascetic </a:t>
            </a:r>
            <a:r>
              <a:rPr lang="en-US" b="1" dirty="0" err="1">
                <a:highlight>
                  <a:srgbClr val="FFFF00"/>
                </a:highlight>
              </a:rPr>
              <a:t>Lomasha</a:t>
            </a:r>
            <a:r>
              <a:rPr lang="en-US" b="1" dirty="0">
                <a:highlight>
                  <a:srgbClr val="FFFF00"/>
                </a:highlight>
              </a:rPr>
              <a:t> to the </a:t>
            </a:r>
            <a:r>
              <a:rPr lang="en-US" b="1" dirty="0" err="1">
                <a:highlight>
                  <a:srgbClr val="FFFF00"/>
                </a:highlight>
              </a:rPr>
              <a:t>Pandavas</a:t>
            </a:r>
            <a:r>
              <a:rPr lang="en-US" b="1" dirty="0">
                <a:highlight>
                  <a:srgbClr val="FFFF00"/>
                </a:highlight>
              </a:rPr>
              <a:t> </a:t>
            </a:r>
            <a:r>
              <a:rPr lang="en-US" dirty="0"/>
              <a:t>as they wander across the land during their exile. </a:t>
            </a:r>
          </a:p>
          <a:p>
            <a:endParaRPr lang="en-US" dirty="0"/>
          </a:p>
          <a:p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747F688-17F5-415B-8912-58192263EB1A}"/>
              </a:ext>
            </a:extLst>
          </p:cNvPr>
          <p:cNvSpPr/>
          <p:nvPr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275C91B-E859-4A7B-97F1-9E846E660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3251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B7BC6C57-7245-49B1-8E32-401848053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305" y="171408"/>
            <a:ext cx="11155523" cy="1499616"/>
          </a:xfrm>
          <a:solidFill>
            <a:schemeClr val="bg2"/>
          </a:solidFill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  <a:scene3d>
            <a:camera prst="obliqueBottomLeft"/>
            <a:lightRig rig="threePt" dir="t"/>
          </a:scene3d>
        </p:spPr>
        <p:txBody>
          <a:bodyPr/>
          <a:lstStyle/>
          <a:p>
            <a:pPr algn="ctr"/>
            <a:r>
              <a:rPr lang="en-US" b="1" i="1" dirty="0">
                <a:solidFill>
                  <a:srgbClr val="FF0000"/>
                </a:solidFill>
                <a:hlinkClick r:id="rId2" action="ppaction://hlinksldjump"/>
              </a:rPr>
              <a:t>Characters</a:t>
            </a:r>
            <a:endParaRPr lang="en-IN" b="1" i="1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747F688-17F5-415B-8912-58192263EB1A}"/>
              </a:ext>
            </a:extLst>
          </p:cNvPr>
          <p:cNvSpPr/>
          <p:nvPr/>
        </p:nvSpPr>
        <p:spPr>
          <a:xfrm>
            <a:off x="6999" y="177282"/>
            <a:ext cx="838200" cy="66807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0EC3B89D-6ACD-4405-8CED-2769F9B6FBC1}"/>
              </a:ext>
            </a:extLst>
          </p:cNvPr>
          <p:cNvSpPr/>
          <p:nvPr/>
        </p:nvSpPr>
        <p:spPr>
          <a:xfrm>
            <a:off x="5120951" y="3926088"/>
            <a:ext cx="2351314" cy="475861"/>
          </a:xfrm>
          <a:prstGeom prst="round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Y</a:t>
            </a:r>
            <a:r>
              <a:rPr lang="en-IN" sz="2800" dirty="0" err="1">
                <a:solidFill>
                  <a:schemeClr val="tx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avakri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1E246750-3272-4DB5-8ADA-3848DEFFB1AB}"/>
              </a:ext>
            </a:extLst>
          </p:cNvPr>
          <p:cNvSpPr/>
          <p:nvPr/>
        </p:nvSpPr>
        <p:spPr>
          <a:xfrm>
            <a:off x="8004110" y="2763963"/>
            <a:ext cx="2351314" cy="475861"/>
          </a:xfrm>
          <a:prstGeom prst="round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solidFill>
                  <a:schemeClr val="tx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Arvasu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025C34BC-57DE-4489-92F2-DEC05C2F8E5E}"/>
              </a:ext>
            </a:extLst>
          </p:cNvPr>
          <p:cNvSpPr/>
          <p:nvPr/>
        </p:nvSpPr>
        <p:spPr>
          <a:xfrm>
            <a:off x="5120951" y="2132046"/>
            <a:ext cx="2351314" cy="475861"/>
          </a:xfrm>
          <a:prstGeom prst="round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solidFill>
                  <a:schemeClr val="tx1"/>
                </a:solidFill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Raibhya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4ED74FBC-1900-41C2-AA3D-6C86E4B3DA28}"/>
              </a:ext>
            </a:extLst>
          </p:cNvPr>
          <p:cNvSpPr/>
          <p:nvPr/>
        </p:nvSpPr>
        <p:spPr>
          <a:xfrm>
            <a:off x="1942323" y="5424553"/>
            <a:ext cx="2690326" cy="475861"/>
          </a:xfrm>
          <a:prstGeom prst="round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Brahma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Rakshsa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6792ED91-6FC6-41C3-B782-5C91C568C555}"/>
              </a:ext>
            </a:extLst>
          </p:cNvPr>
          <p:cNvSpPr/>
          <p:nvPr/>
        </p:nvSpPr>
        <p:spPr>
          <a:xfrm>
            <a:off x="8004109" y="5424553"/>
            <a:ext cx="2614127" cy="475861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tx1"/>
                </a:solidFill>
              </a:rPr>
              <a:t>Actor-Manager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5FFD61BA-D922-4C56-A520-95E4E9E1756F}"/>
              </a:ext>
            </a:extLst>
          </p:cNvPr>
          <p:cNvSpPr/>
          <p:nvPr/>
        </p:nvSpPr>
        <p:spPr>
          <a:xfrm>
            <a:off x="2111829" y="2763964"/>
            <a:ext cx="2351314" cy="475861"/>
          </a:xfrm>
          <a:prstGeom prst="round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solidFill>
                  <a:schemeClr val="tx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Paravasu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C78671A0-8DF6-481D-9699-15791AAD9159}"/>
              </a:ext>
            </a:extLst>
          </p:cNvPr>
          <p:cNvSpPr/>
          <p:nvPr/>
        </p:nvSpPr>
        <p:spPr>
          <a:xfrm>
            <a:off x="2111829" y="3926087"/>
            <a:ext cx="2351314" cy="475861"/>
          </a:xfrm>
          <a:prstGeom prst="round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solidFill>
                  <a:schemeClr val="tx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Vishakha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1C384000-4074-4F51-A869-A8E0E0B73874}"/>
              </a:ext>
            </a:extLst>
          </p:cNvPr>
          <p:cNvSpPr/>
          <p:nvPr/>
        </p:nvSpPr>
        <p:spPr>
          <a:xfrm>
            <a:off x="5120951" y="5424554"/>
            <a:ext cx="2351314" cy="475861"/>
          </a:xfrm>
          <a:prstGeom prst="round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IN" sz="2800" dirty="0" err="1">
                <a:solidFill>
                  <a:schemeClr val="tx1"/>
                </a:solidFill>
              </a:rPr>
              <a:t>ndhka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3F5E8840-4343-45FD-80A3-70259F62D195}"/>
              </a:ext>
            </a:extLst>
          </p:cNvPr>
          <p:cNvSpPr/>
          <p:nvPr/>
        </p:nvSpPr>
        <p:spPr>
          <a:xfrm>
            <a:off x="8004110" y="3926087"/>
            <a:ext cx="2351314" cy="475861"/>
          </a:xfrm>
          <a:prstGeom prst="round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solidFill>
                  <a:schemeClr val="tx1"/>
                </a:solidFill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Nittilai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D0BA79-5400-4B3A-9C3C-F329BA3F5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53540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F4D5BC-99D0-46A9-8338-43686ACB8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881" y="23542"/>
            <a:ext cx="3932237" cy="16002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i="1" dirty="0" err="1">
                <a:solidFill>
                  <a:schemeClr val="bg1"/>
                </a:solidFill>
                <a:hlinkClick r:id="rId2" action="ppaction://hlinksldjump"/>
              </a:rPr>
              <a:t>Paravasu</a:t>
            </a:r>
            <a:endParaRPr lang="en-IN" sz="4800" b="1" i="1" dirty="0">
              <a:solidFill>
                <a:schemeClr val="bg1"/>
              </a:solidFill>
              <a:hlinkClick r:id="rId2" action="ppaction://hlinksldjump"/>
            </a:endParaRP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xmlns="" id="{4355F65F-9AE0-4ED8-B4FE-2DD44D12741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34" b="20934"/>
          <a:stretch>
            <a:fillRect/>
          </a:stretch>
        </p:blipFill>
        <p:spPr>
          <a:xfrm>
            <a:off x="616084" y="1322962"/>
            <a:ext cx="2900363" cy="394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926E3D3-164F-4A9D-B1CB-1A7268E6B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29882" y="2224114"/>
            <a:ext cx="7446034" cy="38115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28</a:t>
            </a:r>
            <a:r>
              <a:rPr lang="en-US" sz="2000" baseline="30000" dirty="0"/>
              <a:t>th</a:t>
            </a:r>
            <a:r>
              <a:rPr lang="en-US" sz="2000" dirty="0"/>
              <a:t> Year Old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Elder son of </a:t>
            </a:r>
            <a:r>
              <a:rPr lang="en-US" sz="2000" dirty="0" err="1"/>
              <a:t>Raibhya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King has appointed him the Chief Priest.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Unemotional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Villain by nature</a:t>
            </a:r>
            <a:endParaRPr lang="en-IN" sz="2000" dirty="0"/>
          </a:p>
          <a:p>
            <a:endParaRPr lang="en-IN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02449D-EC49-4AA6-BB3E-7B615E4F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86175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F4D5BC-99D0-46A9-8338-43686ACB8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881" y="179581"/>
            <a:ext cx="3932237" cy="16002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i="1" dirty="0" err="1">
                <a:solidFill>
                  <a:schemeClr val="bg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Yavkari</a:t>
            </a:r>
            <a:endParaRPr lang="en-IN" sz="4800" b="1" i="1" dirty="0">
              <a:solidFill>
                <a:schemeClr val="bg1"/>
              </a:solidFill>
              <a:hlinkClick r:id="rId2" action="ppaction://hlinksldjump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2F692122-1BE8-405A-AB8A-0357CC7D0C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6084" y="1789112"/>
            <a:ext cx="2794486" cy="3601649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926E3D3-164F-4A9D-B1CB-1A7268E6B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29882" y="2057400"/>
            <a:ext cx="7446034" cy="38115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Main Character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Wants to take revenge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Spend 10 years in penance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Killed by Brahma Rakshasa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Do adultery with </a:t>
            </a:r>
            <a:r>
              <a:rPr lang="en-US" sz="2000" dirty="0" err="1"/>
              <a:t>Vishakha</a:t>
            </a:r>
            <a:endParaRPr lang="en-IN" sz="2000" dirty="0"/>
          </a:p>
          <a:p>
            <a:endParaRPr lang="en-IN" sz="2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B992339-15E2-4354-96CB-59CE3E4D3C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84" y="1789112"/>
            <a:ext cx="2857500" cy="360164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99EF9B9-A7A3-4B84-B9CD-1C0654E3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Presented by - Asst.Prof.Milind Bedse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60782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4576</TotalTime>
  <Words>2178</Words>
  <Application>Microsoft Office PowerPoint</Application>
  <PresentationFormat>Custom</PresentationFormat>
  <Paragraphs>361</Paragraphs>
  <Slides>46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Integral</vt:lpstr>
      <vt:lpstr>The Fire  and  the rain</vt:lpstr>
      <vt:lpstr>PowerPoint Presentation</vt:lpstr>
      <vt:lpstr>About Author</vt:lpstr>
      <vt:lpstr>About Author’s Play</vt:lpstr>
      <vt:lpstr>About the Play</vt:lpstr>
      <vt:lpstr>The myth of Yavakri</vt:lpstr>
      <vt:lpstr>Characters</vt:lpstr>
      <vt:lpstr>Paravasu</vt:lpstr>
      <vt:lpstr>Yavkari</vt:lpstr>
      <vt:lpstr>Arvasu</vt:lpstr>
      <vt:lpstr>Raibhya</vt:lpstr>
      <vt:lpstr>Vishakha</vt:lpstr>
      <vt:lpstr>Nittilai</vt:lpstr>
      <vt:lpstr>Brahma Rakshasa</vt:lpstr>
      <vt:lpstr>What is Prologue?</vt:lpstr>
      <vt:lpstr>What is Epilogue?</vt:lpstr>
      <vt:lpstr>PROLOGUE</vt:lpstr>
      <vt:lpstr>PROLOGUE</vt:lpstr>
      <vt:lpstr>PROLOGUE</vt:lpstr>
      <vt:lpstr>ACT I</vt:lpstr>
      <vt:lpstr>ACT I</vt:lpstr>
      <vt:lpstr>ACT I</vt:lpstr>
      <vt:lpstr>ACT I</vt:lpstr>
      <vt:lpstr>ACT I</vt:lpstr>
      <vt:lpstr>ACT I</vt:lpstr>
      <vt:lpstr>ACT I</vt:lpstr>
      <vt:lpstr>ACT I</vt:lpstr>
      <vt:lpstr>ACT I</vt:lpstr>
      <vt:lpstr>ACT I</vt:lpstr>
      <vt:lpstr>ACT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 III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Fire  A&amp; The Rain</dc:title>
  <dc:creator>Milind Bedse</dc:creator>
  <cp:lastModifiedBy>Milind Sir</cp:lastModifiedBy>
  <cp:revision>105</cp:revision>
  <dcterms:created xsi:type="dcterms:W3CDTF">2021-05-10T13:45:23Z</dcterms:created>
  <dcterms:modified xsi:type="dcterms:W3CDTF">2022-02-25T14:12:47Z</dcterms:modified>
</cp:coreProperties>
</file>